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11"/>
  </p:notesMasterIdLst>
  <p:sldIdLst>
    <p:sldId id="1077" r:id="rId6"/>
    <p:sldId id="1640" r:id="rId7"/>
    <p:sldId id="1641" r:id="rId8"/>
    <p:sldId id="1680" r:id="rId9"/>
    <p:sldId id="16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2" autoAdjust="0"/>
    <p:restoredTop sz="80772" autoAdjust="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F62AD-6C71-4F07-96BB-5D0F67994A1E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2E900-FEB6-479B-88A0-EB3494F78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5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5">
            <a:extLst>
              <a:ext uri="{FF2B5EF4-FFF2-40B4-BE49-F238E27FC236}">
                <a16:creationId xmlns:a16="http://schemas.microsoft.com/office/drawing/2014/main" id="{D086258D-D84B-4433-8AF8-0C477E7ED5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300">
                <a:cs typeface="Arial" panose="020B0604020202020204" pitchFamily="34" charset="0"/>
              </a:rPr>
              <a:t>For Training Purposes Only. Do Not Duplicate After Session. © PRISM 2010.</a:t>
            </a:r>
          </a:p>
        </p:txBody>
      </p:sp>
      <p:sp>
        <p:nvSpPr>
          <p:cNvPr id="15363" name="Slide Number Placeholder 6">
            <a:extLst>
              <a:ext uri="{FF2B5EF4-FFF2-40B4-BE49-F238E27FC236}">
                <a16:creationId xmlns:a16="http://schemas.microsoft.com/office/drawing/2014/main" id="{B5FBBD91-D7CA-4F75-8E7F-0EF8F8B57D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FC9778-E317-4D03-A9FC-2F4A093E0766}" type="slidenum">
              <a:rPr lang="en-US" altLang="en-US" sz="1300" smtClean="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15364" name="Slide Image Placeholder 1">
            <a:extLst>
              <a:ext uri="{FF2B5EF4-FFF2-40B4-BE49-F238E27FC236}">
                <a16:creationId xmlns:a16="http://schemas.microsoft.com/office/drawing/2014/main" id="{3D6109DE-21A7-441E-B4B3-4E6D811359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Notes Placeholder 2">
            <a:extLst>
              <a:ext uri="{FF2B5EF4-FFF2-40B4-BE49-F238E27FC236}">
                <a16:creationId xmlns:a16="http://schemas.microsoft.com/office/drawing/2014/main" id="{677B629A-FAEF-466E-9FE7-1EBEF87DF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Instructor preparation:</a:t>
            </a:r>
          </a:p>
          <a:p>
            <a:endParaRPr lang="en-US" altLang="en-US"/>
          </a:p>
        </p:txBody>
      </p:sp>
      <p:sp>
        <p:nvSpPr>
          <p:cNvPr id="15366" name="Slide Number Placeholder 3">
            <a:extLst>
              <a:ext uri="{FF2B5EF4-FFF2-40B4-BE49-F238E27FC236}">
                <a16:creationId xmlns:a16="http://schemas.microsoft.com/office/drawing/2014/main" id="{1FED133E-6EC5-423C-B41D-4514120DF4AF}"/>
              </a:ext>
            </a:extLst>
          </p:cNvPr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C5C058-DBD7-454E-9978-3F96409591B5}" type="slidenum">
              <a:rPr lang="en-US" altLang="en-US" sz="1300"/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785290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7783305-7C56-476B-B8B8-ACE9D094575E}" type="datetime1">
              <a:rPr lang="en-US" smtClean="0"/>
              <a:t>1/9/2026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95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7783305-7C56-476B-B8B8-ACE9D094575E}" type="datetime1">
              <a:rPr lang="en-US" smtClean="0"/>
              <a:t>1/9/2026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66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Garamond" panose="020204040303010108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1878-2EDA-4858-BC77-41FAF4972B5B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26" name="Picture 2" descr="PRISM Solutions TM FINAL 041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1425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79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5DA16-F4BA-4FC1-864F-C2A699B8DE95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77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5F64C-2759-4C50-8461-3D594C915C47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96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52FD6-EBCA-4F87-99FA-2F8C67843C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437A-8CD4-47ED-B47D-E09A32603B7F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FE87E-3562-4F9A-BF79-3230E4F9D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CDB7E-3910-4B70-BF8C-82337D59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F7695-43B5-424A-995D-51AA48DD42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852204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7620000" cy="838200"/>
          </a:xfrm>
          <a:prstGeom prst="rect">
            <a:avLst/>
          </a:prstGeom>
        </p:spPr>
        <p:txBody>
          <a:bodyPr/>
          <a:lstStyle>
            <a:lvl1pPr algn="r">
              <a:defRPr sz="3600" b="1" baseline="0">
                <a:solidFill>
                  <a:schemeClr val="bg1"/>
                </a:solidFill>
                <a:latin typeface="Myriad Pro Con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1"/>
            <a:ext cx="109728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7A7"/>
                </a:solidFill>
                <a:latin typeface="Myriad Pro Cond" pitchFamily="34" charset="0"/>
              </a:defRPr>
            </a:lvl1pPr>
            <a:lvl2pPr>
              <a:defRPr>
                <a:solidFill>
                  <a:srgbClr val="0057A7"/>
                </a:solidFill>
                <a:latin typeface="Myriad Pro Cond" pitchFamily="34" charset="0"/>
              </a:defRPr>
            </a:lvl2pPr>
            <a:lvl3pPr>
              <a:defRPr>
                <a:solidFill>
                  <a:srgbClr val="0057A7"/>
                </a:solidFill>
                <a:latin typeface="Myriad Pro Cond" pitchFamily="34" charset="0"/>
              </a:defRPr>
            </a:lvl3pPr>
            <a:lvl4pPr>
              <a:defRPr>
                <a:solidFill>
                  <a:srgbClr val="0057A7"/>
                </a:solidFill>
                <a:latin typeface="Myriad Pro Cond" pitchFamily="34" charset="0"/>
              </a:defRPr>
            </a:lvl4pPr>
            <a:lvl5pPr>
              <a:defRPr>
                <a:solidFill>
                  <a:srgbClr val="0057A7"/>
                </a:solidFill>
                <a:latin typeface="Myriad Pro Cond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0815479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84139-DC2D-4390-B559-1F8EB0DF5B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A9993-4783-48EC-A90D-8F2066C42040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7205D-99A6-4C00-B860-038C2D3A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7B3CF-A835-45D5-BDED-E6CC2341E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673B8-7406-4B46-9C8B-2C3DCCE0C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819702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B6F9B-BB38-4582-A306-5216CD994B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A4376-6045-4A1F-BFAA-06D33A30E9DF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199CF-B021-4840-89C6-12D349DCB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70F1F-0474-45A6-81F8-5BF20E9EF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7FC61-43FA-4B4A-89B3-FAB9FC7E6A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95692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D80A-5F8F-4A49-B699-31F5418D99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5ACE9-9EE3-45F3-AC15-49C6F9B811BB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B8078-9FA3-48DC-9055-B9C784B5C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CC65DB-DFC3-41D0-81F8-9273200E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5D49A-1E59-429F-94B7-45F82E360E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597629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7721600" cy="114300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yriad Pro Con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20F44F-2231-41FC-9216-F37BEF8F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2BB9A-B44D-4653-9DFF-79BE7EB78CF5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6464D-0633-46E2-860D-9806CC892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9CE44-FA99-47F8-82D6-CB9423951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4B640-812A-4CD7-B09B-94141A4674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96705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4D832-C004-4C8E-A35D-61960334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15529-5E03-46D8-B04F-FAB4C0A0530E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1FE44B-F877-48F0-9F9E-9FB777C0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FC88-F350-4D3A-83AF-8D3E623E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1615E-4D51-4CEF-B193-99E25F9FED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01150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9CCB5-4304-4B77-8151-6B4342EA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5A60B-AD2B-4438-8A19-D52D2167E509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EDA7F-34EF-4F6A-A469-281B94279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48FBE-E8DB-4A06-AF0D-A10717E3F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2538D-4C96-483A-B110-C94D637E0A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11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5614" y="365125"/>
            <a:ext cx="8888186" cy="1325563"/>
          </a:xfrm>
        </p:spPr>
        <p:txBody>
          <a:bodyPr/>
          <a:lstStyle>
            <a:lvl1pPr>
              <a:defRPr b="1"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Garamond" panose="02020404030301010803" pitchFamily="18" charset="0"/>
              </a:defRPr>
            </a:lvl1pPr>
            <a:lvl2pPr>
              <a:defRPr sz="2800">
                <a:latin typeface="Garamond" panose="02020404030301010803" pitchFamily="18" charset="0"/>
              </a:defRPr>
            </a:lvl2pPr>
            <a:lvl3pPr>
              <a:defRPr sz="2400">
                <a:latin typeface="Garamond" panose="02020404030301010803" pitchFamily="18" charset="0"/>
              </a:defRPr>
            </a:lvl3pPr>
            <a:lvl4pPr>
              <a:defRPr sz="2000">
                <a:latin typeface="Garamond" panose="02020404030301010803" pitchFamily="18" charset="0"/>
              </a:defRPr>
            </a:lvl4pPr>
            <a:lvl5pPr>
              <a:defRPr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E392-3297-44A9-A277-5992874A19D4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PRISM Solutions TM FINAL 041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1425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3134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3EFCB-AF7B-4A16-AD9A-79B9EB56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27487-7B74-4E6D-8468-7C247A1E62AB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96BA6-CF7C-4491-8DF8-0BED21E5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8FDAF-4BE7-4614-A18D-97B373577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81C56-FBCC-4273-847E-01ED79AAB7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774401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F2BA4-4F8B-4133-A330-EEC7984A19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FA43E-F6B0-4826-BD9B-E48E193A874C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A2933-C2B2-4F99-B8A3-2054B59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46D46-C838-4902-90B2-D81F3B05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B3EF8-D8A9-4BEC-BE50-F8C49B4B7A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553184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A5FD6-A1EF-47C8-9EF3-5E910554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BADCA-CE14-4F67-9EC7-3BE1538FC476}" type="datetimeFigureOut">
              <a:rPr lang="en-US"/>
              <a:pPr>
                <a:defRPr/>
              </a:pPr>
              <a:t>1/9/2026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D494F-2252-47C5-BF67-9B80CA8DB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1D7B7-1122-464B-940F-5B67C32D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BD34B-A59F-4865-98E6-980A0786BD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6264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F74E4-C842-4B57-B513-F8D766BE40BE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PRISM Solutions TM FINAL 041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1425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4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77B5-1CA2-4CE4-B129-FA7BDB20AEF3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6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FE86-E903-4E45-BA12-5A01BD7E6321}" type="datetime1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7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FFDC-51D7-4A55-A780-96B461AA7C12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PRISM Solutions TM FINAL 041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1425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25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133B8-5710-408A-8AC1-8E0EFFC8E571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2" descr="PRISM Solutions TM FINAL 041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1425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928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6083-14EE-4E77-86CE-A1F067E938FA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4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8B02-FDF5-4841-A674-B15F1EBC0A2D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C21E5-8200-4C35-BCB9-9C7DEC4B7A3D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1B5F4-1D49-4B16-97CD-C7BB135E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0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\\stealth\Shared\Corporate\Marketing\Images\Above the Clouds.jpg">
            <a:extLst>
              <a:ext uri="{FF2B5EF4-FFF2-40B4-BE49-F238E27FC236}">
                <a16:creationId xmlns:a16="http://schemas.microsoft.com/office/drawing/2014/main" id="{96631463-BB36-4511-AA1E-C2F37DA56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lum bright="29000" contrast="-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304" y="0"/>
            <a:ext cx="12496800" cy="12496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FB67F856-E98F-48FC-B9DF-000FEAEFE3BE}"/>
              </a:ext>
            </a:extLst>
          </p:cNvPr>
          <p:cNvSpPr txBox="1">
            <a:spLocks/>
          </p:cNvSpPr>
          <p:nvPr/>
        </p:nvSpPr>
        <p:spPr>
          <a:xfrm>
            <a:off x="4267200" y="76200"/>
            <a:ext cx="7620000" cy="838200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3600" b="1" kern="1200" baseline="0">
                <a:solidFill>
                  <a:schemeClr val="bg1"/>
                </a:solidFill>
                <a:latin typeface="Myriad Pro Cond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sz="3600" dirty="0">
              <a:solidFill>
                <a:srgbClr val="0057A7"/>
              </a:solidFill>
            </a:endParaRPr>
          </a:p>
        </p:txBody>
      </p:sp>
      <p:pic>
        <p:nvPicPr>
          <p:cNvPr id="1028" name="Picture 2" descr="\\stealth\Shared\Corporate\Marketing\Seals &amp; Logos\PRISM Logo\PRISM RegisteredFINAL 1012.png">
            <a:extLst>
              <a:ext uri="{FF2B5EF4-FFF2-40B4-BE49-F238E27FC236}">
                <a16:creationId xmlns:a16="http://schemas.microsoft.com/office/drawing/2014/main" id="{553802AF-FAF1-4E24-A6F7-B4F0DCA2B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1" y="114300"/>
            <a:ext cx="136736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8C2EB11-4749-4D48-B4BC-C06BC675E050}"/>
              </a:ext>
            </a:extLst>
          </p:cNvPr>
          <p:cNvSpPr/>
          <p:nvPr/>
        </p:nvSpPr>
        <p:spPr>
          <a:xfrm>
            <a:off x="0" y="6443663"/>
            <a:ext cx="9956800" cy="152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5DA8C2-02E4-4341-A8F9-487D3567DFCE}"/>
              </a:ext>
            </a:extLst>
          </p:cNvPr>
          <p:cNvSpPr/>
          <p:nvPr/>
        </p:nvSpPr>
        <p:spPr>
          <a:xfrm>
            <a:off x="11176000" y="6443663"/>
            <a:ext cx="1016000" cy="152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pic>
        <p:nvPicPr>
          <p:cNvPr id="1031" name="Picture 8" descr="C:\Documents and Settings\michelle.quantz\Desktop\PRISM Logo_Grey.jpg">
            <a:extLst>
              <a:ext uri="{FF2B5EF4-FFF2-40B4-BE49-F238E27FC236}">
                <a16:creationId xmlns:a16="http://schemas.microsoft.com/office/drawing/2014/main" id="{75A8C384-EE8E-41DE-8DE8-3CDB5F92D1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833" y="6145214"/>
            <a:ext cx="914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0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rs.faa.gov/brows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68A502D-E487-43F5-BA7E-1C3B7D459912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1164052" y="2530212"/>
            <a:ext cx="10070157" cy="193134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/>
              <a:t>FAA SMS DCTs for Part 5</a:t>
            </a:r>
            <a:endParaRPr lang="en-US" altLang="en-US" b="1" dirty="0">
              <a:latin typeface="Garamond" panose="02020404030301010803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F19668-30BF-4019-B022-68DF875D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4088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61501-D018-4E43-CB67-3DB1A8CB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0" y="468643"/>
            <a:ext cx="7239000" cy="1043656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002060"/>
                </a:solidFill>
              </a:rPr>
              <a:t>FAA 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CF558-0797-CE97-3DCB-30999B4EC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466"/>
            <a:ext cx="10515600" cy="445240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FAA Personnel may evaluate aviation organizations based on checklists in the Data Collection Tool (DCTs) checklists on the </a:t>
            </a:r>
            <a:r>
              <a:rPr lang="en-US" b="1" dirty="0"/>
              <a:t>Dynamic Regulatory System (DRS).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400" dirty="0"/>
              <a:t>Note: Operators used to access the DCTs through the old FSIMS website, which has been decommissioned.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B2ECF-A39F-6593-1AE2-64C8108C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61501-D018-4E43-CB67-3DB1A8CB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532" y="511545"/>
            <a:ext cx="4763219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002060"/>
                </a:solidFill>
              </a:rPr>
              <a:t>DRS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CF558-0797-CE97-3DCB-30999B4EC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108"/>
            <a:ext cx="10515600" cy="433123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 to: </a:t>
            </a:r>
            <a:r>
              <a:rPr lang="en-US" dirty="0">
                <a:hlinkClick r:id="rId2"/>
              </a:rPr>
              <a:t>https://drs.faa.gov/browse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From left menu expand “Safety Assurance System (SAS)”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SAS FS Data Collection Tool (DCT)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filter box go to the field labeled “Sub-system”</a:t>
            </a:r>
          </a:p>
          <a:p>
            <a:pPr lvl="1"/>
            <a:r>
              <a:rPr lang="en-US" dirty="0"/>
              <a:t>Select 1.5 Safety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Go to field labeled “Element”</a:t>
            </a:r>
          </a:p>
          <a:p>
            <a:pPr lvl="1"/>
            <a:r>
              <a:rPr lang="en-US" dirty="0"/>
              <a:t>Select all 4 elements or the one you would like.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B2ECF-A39F-6593-1AE2-64C8108C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12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BBDFF-0042-A70D-C72D-54728F0FC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A193-045D-7B7F-890F-C30DB1C4F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100" y="511545"/>
            <a:ext cx="52578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002060"/>
                </a:solidFill>
              </a:rPr>
              <a:t>DRS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EEFC9-2AE2-73CC-C031-C128A311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108"/>
            <a:ext cx="10515600" cy="433123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/>
              <a:t>Go to field labeled “CFR Part/Peer Group</a:t>
            </a:r>
          </a:p>
          <a:p>
            <a:pPr lvl="1"/>
            <a:r>
              <a:rPr lang="en-US" dirty="0"/>
              <a:t>Select the CFR Part that applies to you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Got to the field labeled “Specialty”</a:t>
            </a:r>
          </a:p>
          <a:p>
            <a:pPr lvl="1"/>
            <a:r>
              <a:rPr lang="en-US" dirty="0"/>
              <a:t>Select the Specialty you would like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Select “Apply”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There may be duplicated DCTs with different revision dates. Be sure to select the most current one</a:t>
            </a:r>
          </a:p>
          <a:p>
            <a:pPr marL="0" indent="0">
              <a:buNone/>
            </a:pPr>
            <a:endParaRPr lang="en-US" dirty="0"/>
          </a:p>
          <a:p>
            <a:pPr marL="971550" lvl="1" indent="-514350">
              <a:buFont typeface="+mj-lt"/>
              <a:buAutoNum type="arabicPeriod" startAt="6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E03C28-32C7-571A-EADE-8D6E85B98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61501-D018-4E43-CB67-3DB1A8CB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1075" y="508665"/>
            <a:ext cx="8956158" cy="1043656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002060"/>
                </a:solidFill>
              </a:rPr>
              <a:t>FAA 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CF558-0797-CE97-3DCB-30999B4EC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3333"/>
            <a:ext cx="10515600" cy="4799541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Things that are easy to miss on the list of SMS DCTs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lphaLcPeriod"/>
            </a:pPr>
            <a:r>
              <a:rPr lang="en-US" dirty="0"/>
              <a:t>Not noticing the very subtle differences in the </a:t>
            </a:r>
            <a:r>
              <a:rPr lang="en-US" b="1" dirty="0"/>
              <a:t>titles</a:t>
            </a:r>
            <a:r>
              <a:rPr lang="en-US" dirty="0"/>
              <a:t> of the DCTs</a:t>
            </a:r>
          </a:p>
          <a:p>
            <a:pPr marL="1428750" lvl="2" indent="-514350">
              <a:lnSpc>
                <a:spcPct val="110000"/>
              </a:lnSpc>
              <a:buFont typeface="+mj-lt"/>
              <a:buAutoNum type="romanLcPeriod"/>
            </a:pPr>
            <a:r>
              <a:rPr lang="en-US" b="1" dirty="0"/>
              <a:t>OP</a:t>
            </a:r>
            <a:r>
              <a:rPr lang="en-US" dirty="0"/>
              <a:t> versus </a:t>
            </a:r>
            <a:r>
              <a:rPr lang="en-US" b="1" dirty="0"/>
              <a:t>AW</a:t>
            </a:r>
          </a:p>
          <a:p>
            <a:pPr marL="1428750" lvl="2" indent="-514350">
              <a:lnSpc>
                <a:spcPct val="110000"/>
              </a:lnSpc>
              <a:buFont typeface="+mj-lt"/>
              <a:buAutoNum type="romanLcPeriod"/>
            </a:pPr>
            <a:r>
              <a:rPr lang="en-US" dirty="0"/>
              <a:t>Design </a:t>
            </a:r>
            <a:r>
              <a:rPr lang="en-US" b="1" dirty="0"/>
              <a:t>Validation</a:t>
            </a:r>
            <a:r>
              <a:rPr lang="en-US" dirty="0"/>
              <a:t> versus Design </a:t>
            </a:r>
            <a:r>
              <a:rPr lang="en-US" b="1" dirty="0"/>
              <a:t>Demonstration</a:t>
            </a:r>
            <a:r>
              <a:rPr lang="en-US" dirty="0"/>
              <a:t> 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lphaLcPeriod"/>
            </a:pPr>
            <a:r>
              <a:rPr lang="en-US" dirty="0"/>
              <a:t>Not verifying regularly on the DRS website to see if they have been updated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B2ECF-A39F-6593-1AE2-64C8108C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B5F4-1D49-4B16-97CD-C7BB135EC4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85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ffc1b7-1b07-49df-942a-e25b43dd43d1">
      <Terms xmlns="http://schemas.microsoft.com/office/infopath/2007/PartnerControls"/>
    </lcf76f155ced4ddcb4097134ff3c332f>
    <TaxCatchAll xmlns="df3c39bd-1906-40f5-8b5f-a36e0185b0b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F8BF429B37B447AC67C4AE664FE4C9" ma:contentTypeVersion="17" ma:contentTypeDescription="Create a new document." ma:contentTypeScope="" ma:versionID="2ae425e590aa5a7525882b61d5e7eb7c">
  <xsd:schema xmlns:xsd="http://www.w3.org/2001/XMLSchema" xmlns:xs="http://www.w3.org/2001/XMLSchema" xmlns:p="http://schemas.microsoft.com/office/2006/metadata/properties" xmlns:ns2="1dffc1b7-1b07-49df-942a-e25b43dd43d1" xmlns:ns3="df3c39bd-1906-40f5-8b5f-a36e0185b0b3" targetNamespace="http://schemas.microsoft.com/office/2006/metadata/properties" ma:root="true" ma:fieldsID="65d49f835a9417f85743e184c43789c4" ns2:_="" ns3:_="">
    <xsd:import namespace="1dffc1b7-1b07-49df-942a-e25b43dd43d1"/>
    <xsd:import namespace="df3c39bd-1906-40f5-8b5f-a36e0185b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fc1b7-1b07-49df-942a-e25b43dd43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1449a31-1fb9-4c8d-b1e5-9f3adaa48a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3c39bd-1906-40f5-8b5f-a36e0185b0b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97fbbec-9d2c-4cb3-bad2-04bf3e96c982}" ma:internalName="TaxCatchAll" ma:showField="CatchAllData" ma:web="df3c39bd-1906-40f5-8b5f-a36e0185b0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D7C2F0-BA5E-4B23-93D8-75E1B9F6A868}">
  <ds:schemaRefs>
    <ds:schemaRef ds:uri="df3c39bd-1906-40f5-8b5f-a36e0185b0b3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dffc1b7-1b07-49df-942a-e25b43dd43d1"/>
  </ds:schemaRefs>
</ds:datastoreItem>
</file>

<file path=customXml/itemProps2.xml><?xml version="1.0" encoding="utf-8"?>
<ds:datastoreItem xmlns:ds="http://schemas.openxmlformats.org/officeDocument/2006/customXml" ds:itemID="{D832BA7E-3552-4937-AE83-A30D1F8A66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78CDBE-1DE5-4AC5-974E-7633F4DC26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fc1b7-1b07-49df-942a-e25b43dd43d1"/>
    <ds:schemaRef ds:uri="df3c39bd-1906-40f5-8b5f-a36e0185b0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13485</TotalTime>
  <Words>250</Words>
  <Application>Microsoft Office PowerPoint</Application>
  <PresentationFormat>Widescreen</PresentationFormat>
  <Paragraphs>39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Myriad Pro Cond</vt:lpstr>
      <vt:lpstr>Office Theme</vt:lpstr>
      <vt:lpstr>1_Office Theme</vt:lpstr>
      <vt:lpstr>FAA SMS DCTs for Part 5</vt:lpstr>
      <vt:lpstr>FAA SMS</vt:lpstr>
      <vt:lpstr>DRS</vt:lpstr>
      <vt:lpstr>DRS</vt:lpstr>
      <vt:lpstr>FAA SMS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Guido Fuentes</dc:creator>
  <cp:lastModifiedBy>Wayne Ehlke</cp:lastModifiedBy>
  <cp:revision>388</cp:revision>
  <dcterms:created xsi:type="dcterms:W3CDTF">2016-02-01T15:25:02Z</dcterms:created>
  <dcterms:modified xsi:type="dcterms:W3CDTF">2026-01-09T21:57:23Z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0x01010050F8BF429B37B447AC67C4AE664FE4C9</vt:lpwstr>
  </property>
  <property fmtid="{D5CDD505-2E9C-101B-9397-08002B2CF9AE}" pid="3" name="MediaServiceImageTags">
    <vt:lpwstr/>
  </property>
</Properties>
</file>