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73" r:id="rId1"/>
    <p:sldMasterId id="2147483660" r:id="rId2"/>
  </p:sldMasterIdLst>
  <p:notesMasterIdLst>
    <p:notesMasterId r:id="rId10"/>
  </p:notesMasterIdLst>
  <p:sldIdLst>
    <p:sldId id="285" r:id="rId3"/>
    <p:sldId id="339" r:id="rId4"/>
    <p:sldId id="340" r:id="rId5"/>
    <p:sldId id="337" r:id="rId6"/>
    <p:sldId id="341" r:id="rId7"/>
    <p:sldId id="342" r:id="rId8"/>
    <p:sldId id="297" r:id="rId9"/>
  </p:sldIdLst>
  <p:sldSz cx="9144000" cy="6858000" type="screen4x3"/>
  <p:notesSz cx="68580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2500"/>
    <a:srgbClr val="FF6600"/>
    <a:srgbClr val="FF0000"/>
    <a:srgbClr val="FF3300"/>
    <a:srgbClr val="773B7F"/>
    <a:srgbClr val="0057A7"/>
    <a:srgbClr val="3E7CB4"/>
    <a:srgbClr val="5C93C7"/>
    <a:srgbClr val="FFFF99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CB0515-7AEC-4F64-8E79-071C3239543A}" v="1" dt="2022-02-03T19:14:24.7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6129" autoAdjust="0"/>
    <p:restoredTop sz="94660"/>
  </p:normalViewPr>
  <p:slideViewPr>
    <p:cSldViewPr>
      <p:cViewPr varScale="1">
        <p:scale>
          <a:sx n="108" d="100"/>
          <a:sy n="108" d="100"/>
        </p:scale>
        <p:origin x="239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200" d="100"/>
          <a:sy n="200" d="100"/>
        </p:scale>
        <p:origin x="-1308" y="3270"/>
      </p:cViewPr>
      <p:guideLst>
        <p:guide orient="horz" pos="2909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yne Ehlke" userId="a47e0ee3-44c3-4668-a09c-fd534b92b754" providerId="ADAL" clId="{E0CB0515-7AEC-4F64-8E79-071C3239543A}"/>
    <pc:docChg chg="modSld">
      <pc:chgData name="Wayne Ehlke" userId="a47e0ee3-44c3-4668-a09c-fd534b92b754" providerId="ADAL" clId="{E0CB0515-7AEC-4F64-8E79-071C3239543A}" dt="2022-02-03T19:14:58.305" v="4" actId="20577"/>
      <pc:docMkLst>
        <pc:docMk/>
      </pc:docMkLst>
      <pc:sldChg chg="modSp mod">
        <pc:chgData name="Wayne Ehlke" userId="a47e0ee3-44c3-4668-a09c-fd534b92b754" providerId="ADAL" clId="{E0CB0515-7AEC-4F64-8E79-071C3239543A}" dt="2022-02-03T19:14:58.305" v="4" actId="20577"/>
        <pc:sldMkLst>
          <pc:docMk/>
          <pc:sldMk cId="0" sldId="337"/>
        </pc:sldMkLst>
        <pc:spChg chg="mod">
          <ac:chgData name="Wayne Ehlke" userId="a47e0ee3-44c3-4668-a09c-fd534b92b754" providerId="ADAL" clId="{E0CB0515-7AEC-4F64-8E79-071C3239543A}" dt="2022-02-03T19:14:58.305" v="4" actId="20577"/>
          <ac:spMkLst>
            <pc:docMk/>
            <pc:sldMk cId="0" sldId="337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C9D1C-2D59-4C98-AA49-7BC4EC469AF9}" type="datetimeFigureOut">
              <a:rPr lang="en-US" smtClean="0"/>
              <a:pPr/>
              <a:t>2/3/2022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20775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87850"/>
            <a:ext cx="5486400" cy="4156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772525"/>
            <a:ext cx="297180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F57AF-382A-4A64-9BCD-B9BDACDB551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174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C719D-043D-483D-8168-69BFCE2168B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974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D09C65-BA41-42DD-B080-5F1BDC1891C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510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D09C65-BA41-42DD-B080-5F1BDC1891C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7299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D09C65-BA41-42DD-B080-5F1BDC1891C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9595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D09C65-BA41-42DD-B080-5F1BDC1891C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2884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C719D-043D-483D-8168-69BFCE2168B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974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33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FF33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-ARGUS Internal use Only-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57995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Arial Narrow" pitchFamily="34" charset="0"/>
              </a:defRPr>
            </a:lvl1pPr>
          </a:lstStyle>
          <a:p>
            <a:fld id="{A93AD835-E4F2-47C9-9AEF-4E7A684562D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558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33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-ARGUS Internal use Only-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57995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Arial Narrow" pitchFamily="34" charset="0"/>
              </a:defRPr>
            </a:lvl1pPr>
          </a:lstStyle>
          <a:p>
            <a:fld id="{A93AD835-E4F2-47C9-9AEF-4E7A684562D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499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rgbClr val="FF33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-ARGUS Internal use Only-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57995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Arial Narrow" pitchFamily="34" charset="0"/>
              </a:defRPr>
            </a:lvl1pPr>
          </a:lstStyle>
          <a:p>
            <a:fld id="{A93AD835-E4F2-47C9-9AEF-4E7A684562D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2592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-ARGUS Internal use Only-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4266-BB3E-46DD-99BF-BAB0E61BE2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6131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-ARGUS Internal use Only-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4266-BB3E-46DD-99BF-BAB0E61BE2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2798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-ARGUS Internal use Only-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4266-BB3E-46DD-99BF-BAB0E61BE2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3446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-ARGUS Internal use Only-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4266-BB3E-46DD-99BF-BAB0E61BE2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003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-ARGUS Internal use Only-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4266-BB3E-46DD-99BF-BAB0E61BE2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6663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-ARGUS Internal use Only-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4266-BB3E-46DD-99BF-BAB0E61BE2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3764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-ARGUS Internal use Only-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4266-BB3E-46DD-99BF-BAB0E61BE2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2092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-ARGUS Internal use Only-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4266-BB3E-46DD-99BF-BAB0E61BE2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727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00400" y="76200"/>
            <a:ext cx="5715000" cy="838200"/>
          </a:xfrm>
          <a:prstGeom prst="rect">
            <a:avLst/>
          </a:prstGeom>
        </p:spPr>
        <p:txBody>
          <a:bodyPr/>
          <a:lstStyle>
            <a:lvl1pPr algn="r">
              <a:defRPr sz="3600" b="1" baseline="0">
                <a:solidFill>
                  <a:srgbClr val="FF3300"/>
                </a:solidFill>
                <a:latin typeface="Arial Narrow" pitchFamily="34" charset="0"/>
                <a:cs typeface="Arial" pitchFamily="34" charset="0"/>
              </a:defRPr>
            </a:lvl1pPr>
          </a:lstStyle>
          <a:p>
            <a:r>
              <a:rPr lang="en-US" dirty="0"/>
              <a:t>MASTER 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4958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57995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Arial Narrow" pitchFamily="34" charset="0"/>
              </a:defRPr>
            </a:lvl1pPr>
          </a:lstStyle>
          <a:p>
            <a:fld id="{A93AD835-E4F2-47C9-9AEF-4E7A684562D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2638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-ARGUS Internal use Only-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4266-BB3E-46DD-99BF-BAB0E61BE2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0750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-ARGUS Internal use Only-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4266-BB3E-46DD-99BF-BAB0E61BE2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056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-ARGUS Internal use Only-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4266-BB3E-46DD-99BF-BAB0E61BE2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5298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-ARGUS Internal use Only-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4266-BB3E-46DD-99BF-BAB0E61BE2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347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FF33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FF33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-ARGUS Internal use Only-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57995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Arial Narrow" pitchFamily="34" charset="0"/>
              </a:defRPr>
            </a:lvl1pPr>
          </a:lstStyle>
          <a:p>
            <a:fld id="{A93AD835-E4F2-47C9-9AEF-4E7A684562D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796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33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-ARGUS Internal use Only-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57995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Arial Narrow" pitchFamily="34" charset="0"/>
              </a:defRPr>
            </a:lvl1pPr>
          </a:lstStyle>
          <a:p>
            <a:fld id="{A93AD835-E4F2-47C9-9AEF-4E7A684562D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52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33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-ARGUS Internal use Only-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57995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Arial Narrow" pitchFamily="34" charset="0"/>
              </a:defRPr>
            </a:lvl1pPr>
          </a:lstStyle>
          <a:p>
            <a:fld id="{A93AD835-E4F2-47C9-9AEF-4E7A684562D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590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00400" y="76200"/>
            <a:ext cx="5791200" cy="1143000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Myriad Pro Cond" pitchFamily="34" charset="0"/>
              </a:defRPr>
            </a:lvl1pPr>
          </a:lstStyle>
          <a:p>
            <a:r>
              <a:rPr lang="en-US" dirty="0"/>
              <a:t>Template Header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-ARGUS Internal use Only-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57995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Arial Narrow" pitchFamily="34" charset="0"/>
              </a:defRPr>
            </a:lvl1pPr>
          </a:lstStyle>
          <a:p>
            <a:fld id="{A93AD835-E4F2-47C9-9AEF-4E7A684562D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195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-ARGUS Internal use Only-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57995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Arial Narrow" pitchFamily="34" charset="0"/>
              </a:defRPr>
            </a:lvl1pPr>
          </a:lstStyle>
          <a:p>
            <a:fld id="{A93AD835-E4F2-47C9-9AEF-4E7A684562D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93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FF33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-ARGUS Internal use Only-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57995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Arial Narrow" pitchFamily="34" charset="0"/>
              </a:defRPr>
            </a:lvl1pPr>
          </a:lstStyle>
          <a:p>
            <a:fld id="{A93AD835-E4F2-47C9-9AEF-4E7A684562D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43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FF33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-ARGUS Internal use Only-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57995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Arial Narrow" pitchFamily="34" charset="0"/>
              </a:defRPr>
            </a:lvl1pPr>
          </a:lstStyle>
          <a:p>
            <a:fld id="{A93AD835-E4F2-47C9-9AEF-4E7A684562D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880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>
            <a:spLocks/>
          </p:cNvSpPr>
          <p:nvPr userDrawn="1"/>
        </p:nvSpPr>
        <p:spPr>
          <a:xfrm>
            <a:off x="3200400" y="76200"/>
            <a:ext cx="5715000" cy="838200"/>
          </a:xfrm>
          <a:prstGeom prst="rect">
            <a:avLst/>
          </a:prstGeom>
        </p:spPr>
        <p:txBody>
          <a:bodyPr/>
          <a:lstStyle>
            <a:lvl1pPr algn="r" defTabSz="914400" rtl="0" eaLnBrk="1" latinLnBrk="0" hangingPunct="1">
              <a:spcBef>
                <a:spcPct val="0"/>
              </a:spcBef>
              <a:buNone/>
              <a:defRPr sz="3600" b="1" kern="1200" baseline="0">
                <a:solidFill>
                  <a:schemeClr val="bg1"/>
                </a:solidFill>
                <a:latin typeface="Myriad Pro Cond" pitchFamily="34" charset="0"/>
                <a:ea typeface="+mj-ea"/>
                <a:cs typeface="+mj-cs"/>
              </a:defRPr>
            </a:lvl1pPr>
          </a:lstStyle>
          <a:p>
            <a:endParaRPr lang="en-US" dirty="0">
              <a:solidFill>
                <a:srgbClr val="0057A7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6858000" cy="1524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8305800" y="6400800"/>
            <a:ext cx="838200" cy="1524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46240" y="6233160"/>
            <a:ext cx="737826" cy="548640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0" y="6611778"/>
            <a:ext cx="6858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sz="600" spc="30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rPr>
              <a:t>©2014 PROFESSIONAL RESOURCES</a:t>
            </a:r>
            <a:r>
              <a:rPr lang="en-US" sz="600" spc="300" baseline="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rPr>
              <a:t> IN SYSTEM MANAGEMENT, LLC</a:t>
            </a:r>
            <a:r>
              <a:rPr lang="en-US" sz="600" spc="300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rPr>
              <a:t>  |  PROPRIETARY &amp; CONFIDENTIAL</a:t>
            </a:r>
          </a:p>
        </p:txBody>
      </p:sp>
    </p:spTree>
    <p:extLst>
      <p:ext uri="{BB962C8B-B14F-4D97-AF65-F5344CB8AC3E}">
        <p14:creationId xmlns:p14="http://schemas.microsoft.com/office/powerpoint/2010/main" val="1071632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-ARGUS Internal use Only-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74266-BB3E-46DD-99BF-BAB0E61BE2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534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gu1bMyHRqw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kRjsBJA0OuI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stealth\Shared\Corporate\Marketing\Images\Above the Clouds.jpg"/>
          <p:cNvPicPr>
            <a:picLocks noChangeAspect="1" noChangeArrowheads="1"/>
          </p:cNvPicPr>
          <p:nvPr/>
        </p:nvPicPr>
        <p:blipFill>
          <a:blip r:embed="rId3" cstate="print">
            <a:lum bright="12000"/>
          </a:blip>
          <a:srcRect l="8453" t="15948" b="1570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0" y="1295400"/>
            <a:ext cx="917589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4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4400" b="1" dirty="0">
                <a:latin typeface="Arial" pitchFamily="34" charset="0"/>
                <a:cs typeface="Arial" pitchFamily="34" charset="0"/>
              </a:rPr>
              <a:t>Hydrogen Sulfide (</a:t>
            </a:r>
            <a:r>
              <a:rPr lang="en-US" sz="4400" dirty="0"/>
              <a:t>H2S</a:t>
            </a:r>
            <a:r>
              <a:rPr lang="en-US" sz="4400" b="1" dirty="0"/>
              <a:t>) Awareness </a:t>
            </a:r>
            <a:endParaRPr lang="en-US" sz="44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4400" b="1" dirty="0">
                <a:latin typeface="Arial" pitchFamily="34" charset="0"/>
                <a:cs typeface="Arial" pitchFamily="34" charset="0"/>
              </a:rPr>
              <a:t>Training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971799" y="682256"/>
            <a:ext cx="6190361" cy="1524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-1" y="682256"/>
            <a:ext cx="838200" cy="1524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0" y="6541865"/>
            <a:ext cx="9144000" cy="316135"/>
          </a:xfrm>
          <a:prstGeom prst="rect">
            <a:avLst/>
          </a:prstGeom>
          <a:solidFill>
            <a:srgbClr val="EE2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57A7"/>
              </a:solidFill>
            </a:endParaRPr>
          </a:p>
        </p:txBody>
      </p:sp>
      <p:pic>
        <p:nvPicPr>
          <p:cNvPr id="1028" name="Picture 4" descr="\\stealth\Shared\Corporate\Marketing\2013 MKT WIP\Branding\Colors &amp; Blocks\PRISM Orange_ Block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520916"/>
            <a:ext cx="9144000" cy="2041810"/>
          </a:xfrm>
          <a:prstGeom prst="rect">
            <a:avLst/>
          </a:prstGeom>
          <a:noFill/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19200" y="304800"/>
            <a:ext cx="1431314" cy="106431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0" y="6611779"/>
            <a:ext cx="91630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spc="300" dirty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©2014 PROFESSIONAL RESOURCES IN SYSTEM MANAGEMENT, LLC  |  PROPRIETARY &amp; CONFIDENTIAL</a:t>
            </a:r>
          </a:p>
        </p:txBody>
      </p:sp>
    </p:spTree>
    <p:extLst>
      <p:ext uri="{BB962C8B-B14F-4D97-AF65-F5344CB8AC3E}">
        <p14:creationId xmlns:p14="http://schemas.microsoft.com/office/powerpoint/2010/main" val="1812626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Sitting Posture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6096000" y="1371600"/>
            <a:ext cx="2242011" cy="1651557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457200" y="1371600"/>
            <a:ext cx="7543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What is Hydrogen Sulfide?</a:t>
            </a:r>
            <a:r>
              <a:rPr lang="en-US" dirty="0"/>
              <a:t> </a:t>
            </a:r>
          </a:p>
          <a:p>
            <a:pPr marL="2628900" lvl="5" indent="-342900">
              <a:buFont typeface="+mj-lt"/>
              <a:buAutoNum type="arabicParenR"/>
            </a:pPr>
            <a:r>
              <a:rPr lang="en-US" dirty="0"/>
              <a:t>Colorless gas</a:t>
            </a:r>
          </a:p>
          <a:p>
            <a:pPr marL="2628900" lvl="5" indent="-342900">
              <a:buFont typeface="+mj-lt"/>
              <a:buAutoNum type="arabicParenR"/>
            </a:pPr>
            <a:r>
              <a:rPr lang="en-US" dirty="0"/>
              <a:t>Flammable</a:t>
            </a:r>
          </a:p>
          <a:p>
            <a:pPr marL="2628900" lvl="5" indent="-342900">
              <a:buFont typeface="+mj-lt"/>
              <a:buAutoNum type="arabicParenR"/>
            </a:pPr>
            <a:r>
              <a:rPr lang="en-US" dirty="0"/>
              <a:t>Heavier than air</a:t>
            </a:r>
          </a:p>
          <a:p>
            <a:pPr marL="2628900" lvl="5" indent="-342900">
              <a:buFont typeface="+mj-lt"/>
              <a:buAutoNum type="arabicParenR"/>
            </a:pPr>
            <a:r>
              <a:rPr lang="en-US" dirty="0"/>
              <a:t>Extremely toxic </a:t>
            </a:r>
          </a:p>
          <a:p>
            <a:pPr marL="2628900" lvl="5" indent="-342900">
              <a:buFont typeface="+mj-lt"/>
              <a:buAutoNum type="arabicParenR"/>
            </a:pPr>
            <a:r>
              <a:rPr lang="en-US" dirty="0"/>
              <a:t>“Rotten egg” smell</a:t>
            </a:r>
          </a:p>
          <a:p>
            <a:pPr marL="2628900" lvl="5" indent="-342900">
              <a:buFont typeface="+mj-lt"/>
              <a:buAutoNum type="arabicParenR"/>
            </a:pPr>
            <a:r>
              <a:rPr lang="en-US" dirty="0"/>
              <a:t>Deadens sense of smell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593574"/>
            <a:ext cx="7315200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/>
              <a:t>Health Effects:</a:t>
            </a:r>
          </a:p>
          <a:p>
            <a:pPr marL="800100" lvl="1" indent="-342900">
              <a:lnSpc>
                <a:spcPct val="90000"/>
              </a:lnSpc>
              <a:buFont typeface="+mj-lt"/>
              <a:buAutoNum type="arabicPeriod"/>
            </a:pPr>
            <a:r>
              <a:rPr lang="en-US" dirty="0"/>
              <a:t>Low concentrations (&lt;10ppm)– irritation of eyes, nose, throat and respiratory system</a:t>
            </a:r>
          </a:p>
          <a:p>
            <a:pPr marL="800100" lvl="1" indent="-342900">
              <a:lnSpc>
                <a:spcPct val="90000"/>
              </a:lnSpc>
              <a:buFont typeface="+mj-lt"/>
              <a:buAutoNum type="arabicPeriod"/>
            </a:pPr>
            <a:r>
              <a:rPr lang="en-US" dirty="0"/>
              <a:t>Moderate concentrations (10&lt;x&gt;30ppm)– headache, dizziness, nausea, coughing, vomiting and difficulty breathing</a:t>
            </a:r>
          </a:p>
          <a:p>
            <a:pPr marL="800100" lvl="1" indent="-342900">
              <a:lnSpc>
                <a:spcPct val="90000"/>
              </a:lnSpc>
              <a:buFont typeface="+mj-lt"/>
              <a:buAutoNum type="arabicPeriod"/>
            </a:pPr>
            <a:r>
              <a:rPr lang="en-US" dirty="0"/>
              <a:t>High concentrations (&gt;30ppm)– shock, convulsions, coma, death</a:t>
            </a:r>
          </a:p>
          <a:p>
            <a:pPr marL="0" lvl="1"/>
            <a:r>
              <a:rPr lang="en-US" b="1" dirty="0"/>
              <a:t> 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838200"/>
          </a:xfrm>
        </p:spPr>
        <p:txBody>
          <a:bodyPr/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H2S (Hydrogen Sulfide)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371600"/>
            <a:ext cx="7543800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Exposure Limits:</a:t>
            </a:r>
          </a:p>
          <a:p>
            <a:endParaRPr lang="en-US" sz="800" dirty="0"/>
          </a:p>
          <a:p>
            <a:pPr marL="800100" lvl="1" indent="-342900">
              <a:buFont typeface="+mj-lt"/>
              <a:buAutoNum type="alphaLcParenR"/>
            </a:pPr>
            <a:r>
              <a:rPr lang="en-US" dirty="0"/>
              <a:t>ACGIH TLV (8hr)= 10 </a:t>
            </a:r>
            <a:r>
              <a:rPr lang="en-US" dirty="0" err="1"/>
              <a:t>ppm</a:t>
            </a:r>
            <a:endParaRPr lang="en-US" dirty="0"/>
          </a:p>
          <a:p>
            <a:pPr marL="800100" lvl="1" indent="-342900">
              <a:buFont typeface="+mj-lt"/>
              <a:buAutoNum type="alphaLcParenR"/>
            </a:pPr>
            <a:r>
              <a:rPr lang="en-US" dirty="0"/>
              <a:t>OSHA ceiling (15 min)= 20 </a:t>
            </a:r>
            <a:r>
              <a:rPr lang="en-US" dirty="0" err="1"/>
              <a:t>ppm</a:t>
            </a:r>
            <a:endParaRPr lang="en-US" dirty="0"/>
          </a:p>
          <a:p>
            <a:pPr marL="800100" lvl="1" indent="-342900">
              <a:buFont typeface="+mj-lt"/>
              <a:buAutoNum type="alphaLcParenR"/>
            </a:pPr>
            <a:r>
              <a:rPr lang="en-US" dirty="0"/>
              <a:t>OSHA peak (instantaneous) = 50 </a:t>
            </a:r>
            <a:r>
              <a:rPr lang="en-US" dirty="0" err="1"/>
              <a:t>ppm</a:t>
            </a:r>
            <a:endParaRPr lang="en-US" dirty="0"/>
          </a:p>
          <a:p>
            <a:pPr marL="800100" lvl="1" indent="-342900">
              <a:buFont typeface="+mj-lt"/>
              <a:buAutoNum type="alphaLcParenR"/>
            </a:pPr>
            <a:r>
              <a:rPr lang="en-US" dirty="0"/>
              <a:t>IDLH = 100 </a:t>
            </a:r>
            <a:r>
              <a:rPr lang="en-US" dirty="0" err="1"/>
              <a:t>ppm</a:t>
            </a:r>
            <a:endParaRPr lang="en-US" dirty="0"/>
          </a:p>
          <a:p>
            <a:pPr marL="800100" lvl="1" indent="-342900">
              <a:buFont typeface="+mj-lt"/>
              <a:buAutoNum type="alphaLcParenR"/>
            </a:pPr>
            <a:r>
              <a:rPr lang="en-US" dirty="0"/>
              <a:t>ATSDR MRL = 0.07 </a:t>
            </a:r>
            <a:r>
              <a:rPr lang="en-US" dirty="0" err="1"/>
              <a:t>ppm</a:t>
            </a:r>
            <a:r>
              <a:rPr lang="en-US" dirty="0"/>
              <a:t> (acute), 0.03 </a:t>
            </a:r>
            <a:r>
              <a:rPr lang="en-US" dirty="0" err="1"/>
              <a:t>ppm</a:t>
            </a:r>
            <a:r>
              <a:rPr lang="en-US" dirty="0"/>
              <a:t> (intermediate)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685163"/>
            <a:ext cx="73152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/>
              <a:t>Location Classifications:</a:t>
            </a:r>
          </a:p>
          <a:p>
            <a:pPr marL="0" lvl="1"/>
            <a:endParaRPr lang="en-US" sz="800" b="1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No Hazard Area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Condition 1 Area – low hazard &lt;10 </a:t>
            </a:r>
            <a:r>
              <a:rPr lang="en-US" dirty="0" err="1"/>
              <a:t>ppm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Condition 2 Area – medium hazard  &gt;10ppm, &lt;30 </a:t>
            </a:r>
            <a:r>
              <a:rPr lang="en-US" dirty="0" err="1"/>
              <a:t>ppm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Condition 3 Area – high hazard &gt;30 </a:t>
            </a:r>
            <a:r>
              <a:rPr lang="en-US" dirty="0" err="1"/>
              <a:t>ppm</a:t>
            </a:r>
            <a:endParaRPr lang="en-US" dirty="0"/>
          </a:p>
          <a:p>
            <a:pPr marL="0" lvl="1"/>
            <a:r>
              <a:rPr lang="en-US" b="1" dirty="0"/>
              <a:t> 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838200"/>
          </a:xfrm>
        </p:spPr>
        <p:txBody>
          <a:bodyPr/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H2S (Hydrogen Sulfide)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lvl="1">
              <a:buNone/>
            </a:pPr>
            <a:r>
              <a:rPr lang="en-US" sz="1600" dirty="0">
                <a:solidFill>
                  <a:schemeClr val="tx1"/>
                </a:solidFill>
              </a:rPr>
              <a:t>To be completed by new employees and on an annual basis.</a:t>
            </a:r>
          </a:p>
          <a:p>
            <a:pPr lvl="1"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Training:</a:t>
            </a:r>
          </a:p>
          <a:p>
            <a:pPr lvl="1"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 marL="1257300" lvl="2" indent="-342900">
              <a:buFont typeface="+mj-lt"/>
              <a:buAutoNum type="arabicPeriod"/>
            </a:pPr>
            <a:r>
              <a:rPr lang="en-US" sz="1400" b="1" dirty="0">
                <a:solidFill>
                  <a:schemeClr val="tx1"/>
                </a:solidFill>
              </a:rPr>
              <a:t>H2S  Safety awareness training: </a:t>
            </a:r>
            <a:r>
              <a:rPr lang="en-US" sz="1400" b="1" dirty="0">
                <a:solidFill>
                  <a:schemeClr val="tx1"/>
                </a:solidFill>
                <a:hlinkClick r:id="rId3"/>
              </a:rPr>
              <a:t>https://www.youtube.com/watch?v=Hgu1bMyHRqw</a:t>
            </a:r>
            <a:endParaRPr lang="en-US" sz="1400" dirty="0"/>
          </a:p>
          <a:p>
            <a:pPr marL="1257300" lvl="2" indent="-342900">
              <a:buFont typeface="+mj-lt"/>
              <a:buAutoNum type="arabicPeriod"/>
            </a:pPr>
            <a:endParaRPr lang="en-US" sz="1200" u="sng" dirty="0"/>
          </a:p>
          <a:p>
            <a:pPr marL="1714500" lvl="3" indent="-342900">
              <a:buFont typeface="+mj-lt"/>
              <a:buAutoNum type="arabicPeriod"/>
            </a:pPr>
            <a:r>
              <a:rPr lang="en-US" sz="1400" u="sng" dirty="0">
                <a:solidFill>
                  <a:schemeClr val="tx1"/>
                </a:solidFill>
              </a:rPr>
              <a:t>What is H2S?</a:t>
            </a:r>
          </a:p>
          <a:p>
            <a:pPr marL="1714500" lvl="3" indent="-342900">
              <a:buFont typeface="+mj-lt"/>
              <a:buAutoNum type="arabicPeriod"/>
            </a:pPr>
            <a:r>
              <a:rPr lang="en-US" sz="1400" u="sng" dirty="0">
                <a:solidFill>
                  <a:schemeClr val="tx1"/>
                </a:solidFill>
              </a:rPr>
              <a:t>Controls and PPE</a:t>
            </a:r>
          </a:p>
          <a:p>
            <a:pPr marL="1714500" lvl="3" indent="-342900">
              <a:buFont typeface="+mj-lt"/>
              <a:buAutoNum type="arabicPeriod"/>
            </a:pPr>
            <a:r>
              <a:rPr lang="en-US" sz="1400" u="sng" dirty="0">
                <a:solidFill>
                  <a:schemeClr val="tx1"/>
                </a:solidFill>
              </a:rPr>
              <a:t>Avoiding Exposure</a:t>
            </a:r>
          </a:p>
          <a:p>
            <a:pPr marL="1714500" lvl="3" indent="-342900">
              <a:buFont typeface="+mj-lt"/>
              <a:buAutoNum type="arabicPeriod"/>
            </a:pPr>
            <a:r>
              <a:rPr lang="en-US" sz="1400" u="sng" dirty="0">
                <a:solidFill>
                  <a:schemeClr val="tx1"/>
                </a:solidFill>
              </a:rPr>
              <a:t>How to evacuate from a contaminated H2S environment</a:t>
            </a:r>
            <a:endParaRPr lang="en-US" sz="1400" dirty="0">
              <a:solidFill>
                <a:schemeClr val="tx1"/>
              </a:solidFill>
            </a:endParaRPr>
          </a:p>
          <a:p>
            <a:pPr marL="1257300" lvl="2" indent="-342900">
              <a:buFont typeface="+mj-lt"/>
              <a:buAutoNum type="arabicPeriod"/>
            </a:pPr>
            <a:endParaRPr lang="en-US" sz="900" dirty="0"/>
          </a:p>
          <a:p>
            <a:pPr marL="1257300" lvl="2" indent="-342900">
              <a:buFont typeface="+mj-lt"/>
              <a:buAutoNum type="arabicPeriod"/>
            </a:pPr>
            <a:endParaRPr lang="en-US" sz="900" dirty="0"/>
          </a:p>
          <a:p>
            <a:pPr>
              <a:buNone/>
            </a:pPr>
            <a:endParaRPr lang="en-US" sz="1400" dirty="0"/>
          </a:p>
          <a:p>
            <a:pPr>
              <a:buNone/>
            </a:pPr>
            <a:r>
              <a:rPr lang="en-US" sz="2000" dirty="0"/>
              <a:t>       </a:t>
            </a:r>
            <a:endParaRPr lang="en-US" sz="1400" dirty="0"/>
          </a:p>
          <a:p>
            <a:pPr>
              <a:buNone/>
            </a:pPr>
            <a:endParaRPr lang="en-US" sz="14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838200"/>
          </a:xfrm>
        </p:spPr>
        <p:txBody>
          <a:bodyPr/>
          <a:lstStyle/>
          <a:p>
            <a:pPr algn="ctr"/>
            <a:r>
              <a:rPr lang="en-US" dirty="0"/>
              <a:t>Training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76400" y="4825425"/>
            <a:ext cx="571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buFont typeface="Arial" pitchFamily="34" charset="0"/>
              <a:buChar char="•"/>
            </a:pPr>
            <a:r>
              <a:rPr lang="en-US" b="1" dirty="0"/>
              <a:t> Additional H2S Safety Training Video:</a:t>
            </a:r>
            <a:endParaRPr lang="en-US" sz="1400" dirty="0"/>
          </a:p>
          <a:p>
            <a:pPr marL="800100" lvl="2" indent="-342900">
              <a:buFont typeface="+mj-lt"/>
              <a:buAutoNum type="arabicPeriod"/>
            </a:pPr>
            <a:r>
              <a:rPr lang="en-US" sz="1400" dirty="0">
                <a:hlinkClick r:id="rId4"/>
              </a:rPr>
              <a:t>https://www.youtube.com/watch?v=kRjsBJA0OuI</a:t>
            </a:r>
            <a:r>
              <a:rPr lang="en-US" sz="1400" dirty="0"/>
              <a:t>  (Optional)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If a H2S alarm was activated at a platform prior to arrival, the pilot should not land at the platform.</a:t>
            </a:r>
          </a:p>
          <a:p>
            <a:pPr marL="800100" lvl="1" indent="-342900">
              <a:buFont typeface="+mj-lt"/>
              <a:buAutoNum type="arabicPeriod"/>
            </a:pPr>
            <a:endParaRPr lang="en-US" sz="1600" dirty="0">
              <a:solidFill>
                <a:schemeClr val="tx1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If a H2S alarm becomes activated while on a platform with the aircraft running, the aircraft should immediately depart the platform as safety permits. </a:t>
            </a:r>
          </a:p>
          <a:p>
            <a:pPr marL="800100" lvl="1" indent="-342900">
              <a:buFont typeface="+mj-lt"/>
              <a:buAutoNum type="arabicPeriod"/>
            </a:pPr>
            <a:endParaRPr lang="en-US" sz="1600" dirty="0">
              <a:solidFill>
                <a:schemeClr val="tx1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In a situation where the aircraft were shut down on the platform and an alarm is activated, the pilot and crew needs to comply with platform H2S procedures.</a:t>
            </a:r>
          </a:p>
          <a:p>
            <a:pPr marL="1257300" lvl="2" indent="-342900">
              <a:buNone/>
            </a:pPr>
            <a:endParaRPr lang="en-US" sz="900" dirty="0"/>
          </a:p>
          <a:p>
            <a:pPr marL="1257300" lvl="2" indent="-342900">
              <a:buFont typeface="+mj-lt"/>
              <a:buAutoNum type="arabicPeriod"/>
            </a:pPr>
            <a:endParaRPr lang="en-US" sz="900" dirty="0"/>
          </a:p>
          <a:p>
            <a:pPr>
              <a:buNone/>
            </a:pPr>
            <a:endParaRPr lang="en-US" sz="1400" dirty="0"/>
          </a:p>
          <a:p>
            <a:pPr>
              <a:buNone/>
            </a:pPr>
            <a:r>
              <a:rPr lang="en-US" sz="2000" dirty="0"/>
              <a:t>       </a:t>
            </a:r>
            <a:endParaRPr lang="en-US" sz="1400" dirty="0"/>
          </a:p>
          <a:p>
            <a:pPr>
              <a:buNone/>
            </a:pPr>
            <a:endParaRPr lang="en-US" sz="14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838200"/>
          </a:xfrm>
        </p:spPr>
        <p:txBody>
          <a:bodyPr/>
          <a:lstStyle/>
          <a:p>
            <a:pPr algn="ctr"/>
            <a:r>
              <a:rPr lang="en-US" dirty="0"/>
              <a:t>Procedures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90" name="Group 266"/>
          <p:cNvGrpSpPr>
            <a:grpSpLocks/>
          </p:cNvGrpSpPr>
          <p:nvPr/>
        </p:nvGrpSpPr>
        <p:grpSpPr bwMode="auto">
          <a:xfrm>
            <a:off x="-228600" y="-92075"/>
            <a:ext cx="9601200" cy="7102475"/>
            <a:chOff x="108704063" y="108746925"/>
            <a:chExt cx="2962275" cy="2876550"/>
          </a:xfrm>
        </p:grpSpPr>
        <p:sp>
          <p:nvSpPr>
            <p:cNvPr id="1291" name="Rectangle 267" hidden="1"/>
            <p:cNvSpPr>
              <a:spLocks noChangeArrowheads="1"/>
            </p:cNvSpPr>
            <p:nvPr/>
          </p:nvSpPr>
          <p:spPr bwMode="auto">
            <a:xfrm>
              <a:off x="108704063" y="108746925"/>
              <a:ext cx="2962275" cy="2876550"/>
            </a:xfrm>
            <a:prstGeom prst="rect">
              <a:avLst/>
            </a:prstGeom>
            <a:solidFill>
              <a:srgbClr val="FFFFFF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292" name="Group 268"/>
            <p:cNvGrpSpPr>
              <a:grpSpLocks/>
            </p:cNvGrpSpPr>
            <p:nvPr/>
          </p:nvGrpSpPr>
          <p:grpSpPr bwMode="auto">
            <a:xfrm>
              <a:off x="108704063" y="108746925"/>
              <a:ext cx="2962275" cy="2876550"/>
              <a:chOff x="108704063" y="108746925"/>
              <a:chExt cx="2962275" cy="2876550"/>
            </a:xfrm>
          </p:grpSpPr>
          <p:sp>
            <p:nvSpPr>
              <p:cNvPr id="1293" name="Rectangle 269"/>
              <p:cNvSpPr>
                <a:spLocks noChangeArrowheads="1"/>
              </p:cNvSpPr>
              <p:nvPr/>
            </p:nvSpPr>
            <p:spPr bwMode="auto">
              <a:xfrm>
                <a:off x="108704063" y="108746925"/>
                <a:ext cx="2962275" cy="2876550"/>
              </a:xfrm>
              <a:prstGeom prst="rect">
                <a:avLst/>
              </a:prstGeom>
              <a:noFill/>
              <a:ln w="12700" algn="ctr">
                <a:solidFill>
                  <a:srgbClr val="006699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294" name="Group 270"/>
              <p:cNvGrpSpPr>
                <a:grpSpLocks/>
              </p:cNvGrpSpPr>
              <p:nvPr/>
            </p:nvGrpSpPr>
            <p:grpSpPr bwMode="auto">
              <a:xfrm>
                <a:off x="108758416" y="108789784"/>
                <a:ext cx="2853562" cy="2790833"/>
                <a:chOff x="108758416" y="108789784"/>
                <a:chExt cx="2853562" cy="2790833"/>
              </a:xfrm>
            </p:grpSpPr>
            <p:pic>
              <p:nvPicPr>
                <p:cNvPr id="1295" name="Picture 271" descr="j0105230"/>
                <p:cNvPicPr preferRelativeResize="0">
                  <a:picLocks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 rot="10800000">
                  <a:off x="108758416" y="108789784"/>
                  <a:ext cx="361642" cy="363359"/>
                </a:xfrm>
                <a:prstGeom prst="rect">
                  <a:avLst/>
                </a:prstGeom>
                <a:solidFill>
                  <a:srgbClr val="4C94B8"/>
                </a:solidFill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296" name="Picture 272" descr="j0105230"/>
                <p:cNvPicPr preferRelativeResize="0">
                  <a:picLocks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 rot="10800000">
                  <a:off x="109117976" y="108789784"/>
                  <a:ext cx="361642" cy="363358"/>
                </a:xfrm>
                <a:prstGeom prst="rect">
                  <a:avLst/>
                </a:prstGeom>
                <a:solidFill>
                  <a:srgbClr val="4C94B8"/>
                </a:solidFill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297" name="Picture 273" descr="j0105230"/>
                <p:cNvPicPr preferRelativeResize="0">
                  <a:picLocks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 rot="10800000">
                  <a:off x="109477536" y="108789784"/>
                  <a:ext cx="361642" cy="363359"/>
                </a:xfrm>
                <a:prstGeom prst="rect">
                  <a:avLst/>
                </a:prstGeom>
                <a:solidFill>
                  <a:srgbClr val="4C94B8"/>
                </a:solidFill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298" name="Picture 274" descr="j0105230"/>
                <p:cNvPicPr preferRelativeResize="0">
                  <a:picLocks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 rot="10800000">
                  <a:off x="109837095" y="108789784"/>
                  <a:ext cx="361642" cy="363359"/>
                </a:xfrm>
                <a:prstGeom prst="rect">
                  <a:avLst/>
                </a:prstGeom>
                <a:solidFill>
                  <a:srgbClr val="4C94B8"/>
                </a:solidFill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299" name="Picture 275" descr="j0105230"/>
                <p:cNvPicPr preferRelativeResize="0">
                  <a:picLocks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 rot="10800000">
                  <a:off x="110185420" y="108789784"/>
                  <a:ext cx="361642" cy="363359"/>
                </a:xfrm>
                <a:prstGeom prst="rect">
                  <a:avLst/>
                </a:prstGeom>
                <a:solidFill>
                  <a:srgbClr val="4C94B8"/>
                </a:solidFill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00" name="Picture 276" descr="j0105230"/>
                <p:cNvPicPr preferRelativeResize="0">
                  <a:picLocks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 rot="10800000">
                  <a:off x="110544979" y="108789784"/>
                  <a:ext cx="361642" cy="363359"/>
                </a:xfrm>
                <a:prstGeom prst="rect">
                  <a:avLst/>
                </a:prstGeom>
                <a:solidFill>
                  <a:srgbClr val="4C94B8"/>
                </a:solidFill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01" name="Picture 277" descr="j0105230"/>
                <p:cNvPicPr preferRelativeResize="0">
                  <a:picLocks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 rot="10800000">
                  <a:off x="108758416" y="109133497"/>
                  <a:ext cx="361642" cy="363359"/>
                </a:xfrm>
                <a:prstGeom prst="rect">
                  <a:avLst/>
                </a:prstGeom>
                <a:solidFill>
                  <a:srgbClr val="4C94B8"/>
                </a:solidFill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02" name="Picture 278" descr="j0105230"/>
                <p:cNvPicPr preferRelativeResize="0">
                  <a:picLocks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 rot="10800000">
                  <a:off x="108758416" y="109477210"/>
                  <a:ext cx="361642" cy="363359"/>
                </a:xfrm>
                <a:prstGeom prst="rect">
                  <a:avLst/>
                </a:prstGeom>
                <a:solidFill>
                  <a:srgbClr val="4C94B8"/>
                </a:solidFill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03" name="Picture 279" descr="j0105230"/>
                <p:cNvPicPr preferRelativeResize="0">
                  <a:picLocks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 rot="10800000">
                  <a:off x="108758416" y="109820923"/>
                  <a:ext cx="361642" cy="363359"/>
                </a:xfrm>
                <a:prstGeom prst="rect">
                  <a:avLst/>
                </a:prstGeom>
                <a:solidFill>
                  <a:srgbClr val="4C94B8"/>
                </a:solidFill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04" name="Picture 280" descr="j0105230"/>
                <p:cNvPicPr preferRelativeResize="0">
                  <a:picLocks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 rot="10800000">
                  <a:off x="108758416" y="110171797"/>
                  <a:ext cx="361642" cy="363359"/>
                </a:xfrm>
                <a:prstGeom prst="rect">
                  <a:avLst/>
                </a:prstGeom>
                <a:solidFill>
                  <a:srgbClr val="4C94B8"/>
                </a:solidFill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05" name="Picture 281" descr="j0105230"/>
                <p:cNvPicPr preferRelativeResize="0">
                  <a:picLocks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 rot="10800000">
                  <a:off x="108758416" y="110515510"/>
                  <a:ext cx="361642" cy="363359"/>
                </a:xfrm>
                <a:prstGeom prst="rect">
                  <a:avLst/>
                </a:prstGeom>
                <a:solidFill>
                  <a:srgbClr val="4C94B8"/>
                </a:solidFill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06" name="Picture 282" descr="j0105230"/>
                <p:cNvPicPr preferRelativeResize="0">
                  <a:picLocks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 rot="10800000">
                  <a:off x="110906622" y="108789784"/>
                  <a:ext cx="361642" cy="363359"/>
                </a:xfrm>
                <a:prstGeom prst="rect">
                  <a:avLst/>
                </a:prstGeom>
                <a:solidFill>
                  <a:srgbClr val="4C94B8"/>
                </a:solidFill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07" name="Picture 283" descr="j0105230"/>
                <p:cNvPicPr preferRelativeResize="0">
                  <a:picLocks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 rot="10800000">
                  <a:off x="111250336" y="108789784"/>
                  <a:ext cx="361642" cy="363359"/>
                </a:xfrm>
                <a:prstGeom prst="rect">
                  <a:avLst/>
                </a:prstGeom>
                <a:solidFill>
                  <a:srgbClr val="4C94B8"/>
                </a:solidFill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08" name="Picture 284" descr="j0105230"/>
                <p:cNvPicPr preferRelativeResize="0">
                  <a:picLocks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 rot="10800000">
                  <a:off x="111250336" y="109133497"/>
                  <a:ext cx="361642" cy="363359"/>
                </a:xfrm>
                <a:prstGeom prst="rect">
                  <a:avLst/>
                </a:prstGeom>
                <a:solidFill>
                  <a:srgbClr val="4C94B8"/>
                </a:solidFill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09" name="Picture 285" descr="j0105230"/>
                <p:cNvPicPr preferRelativeResize="0">
                  <a:picLocks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 rot="10800000">
                  <a:off x="111250336" y="109477210"/>
                  <a:ext cx="361642" cy="363359"/>
                </a:xfrm>
                <a:prstGeom prst="rect">
                  <a:avLst/>
                </a:prstGeom>
                <a:solidFill>
                  <a:srgbClr val="4C94B8"/>
                </a:solidFill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10" name="Picture 286" descr="j0105230"/>
                <p:cNvPicPr preferRelativeResize="0">
                  <a:picLocks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 rot="10800000">
                  <a:off x="111250336" y="109820923"/>
                  <a:ext cx="361642" cy="363359"/>
                </a:xfrm>
                <a:prstGeom prst="rect">
                  <a:avLst/>
                </a:prstGeom>
                <a:solidFill>
                  <a:srgbClr val="4C94B8"/>
                </a:solidFill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11" name="Picture 287" descr="j0105230"/>
                <p:cNvPicPr preferRelativeResize="0">
                  <a:picLocks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 rot="10800000">
                  <a:off x="111250335" y="110171798"/>
                  <a:ext cx="361643" cy="363360"/>
                </a:xfrm>
                <a:prstGeom prst="rect">
                  <a:avLst/>
                </a:prstGeom>
                <a:solidFill>
                  <a:srgbClr val="4C94B8"/>
                </a:solidFill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12" name="Picture 288" descr="j0105230"/>
                <p:cNvPicPr preferRelativeResize="0">
                  <a:picLocks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 rot="10800000">
                  <a:off x="111250335" y="110515511"/>
                  <a:ext cx="361643" cy="363360"/>
                </a:xfrm>
                <a:prstGeom prst="rect">
                  <a:avLst/>
                </a:prstGeom>
                <a:solidFill>
                  <a:srgbClr val="4C94B8"/>
                </a:solidFill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13" name="Picture 289" descr="j0105230"/>
                <p:cNvPicPr preferRelativeResize="0">
                  <a:picLocks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 rot="10800000">
                  <a:off x="108758416" y="110873544"/>
                  <a:ext cx="361642" cy="363359"/>
                </a:xfrm>
                <a:prstGeom prst="rect">
                  <a:avLst/>
                </a:prstGeom>
                <a:solidFill>
                  <a:srgbClr val="4C94B8"/>
                </a:solidFill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14" name="Picture 290" descr="j0105230"/>
                <p:cNvPicPr preferRelativeResize="0">
                  <a:picLocks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 rot="10800000">
                  <a:off x="108758417" y="111217259"/>
                  <a:ext cx="361641" cy="363358"/>
                </a:xfrm>
                <a:prstGeom prst="rect">
                  <a:avLst/>
                </a:prstGeom>
                <a:solidFill>
                  <a:srgbClr val="4C94B8"/>
                </a:solidFill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15" name="Picture 291" descr="j0105230"/>
                <p:cNvPicPr preferRelativeResize="0">
                  <a:picLocks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 rot="10800000">
                  <a:off x="109117976" y="111217257"/>
                  <a:ext cx="361642" cy="363358"/>
                </a:xfrm>
                <a:prstGeom prst="rect">
                  <a:avLst/>
                </a:prstGeom>
                <a:solidFill>
                  <a:srgbClr val="4C94B8"/>
                </a:solidFill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16" name="Picture 292" descr="j0105230"/>
                <p:cNvPicPr preferRelativeResize="0">
                  <a:picLocks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 rot="10800000">
                  <a:off x="109477536" y="111217257"/>
                  <a:ext cx="361642" cy="363359"/>
                </a:xfrm>
                <a:prstGeom prst="rect">
                  <a:avLst/>
                </a:prstGeom>
                <a:solidFill>
                  <a:srgbClr val="4C94B8"/>
                </a:solidFill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17" name="Picture 293" descr="j0105230"/>
                <p:cNvPicPr preferRelativeResize="0">
                  <a:picLocks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 rot="10800000">
                  <a:off x="109837095" y="111217257"/>
                  <a:ext cx="361642" cy="363359"/>
                </a:xfrm>
                <a:prstGeom prst="rect">
                  <a:avLst/>
                </a:prstGeom>
                <a:solidFill>
                  <a:srgbClr val="4C94B8"/>
                </a:solidFill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18" name="Picture 294" descr="j0105230"/>
                <p:cNvPicPr preferRelativeResize="0">
                  <a:picLocks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 rot="10800000">
                  <a:off x="110185420" y="111217257"/>
                  <a:ext cx="361642" cy="363359"/>
                </a:xfrm>
                <a:prstGeom prst="rect">
                  <a:avLst/>
                </a:prstGeom>
                <a:solidFill>
                  <a:srgbClr val="4C94B8"/>
                </a:solidFill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19" name="Picture 295" descr="j0105230"/>
                <p:cNvPicPr preferRelativeResize="0">
                  <a:picLocks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 rot="10800000">
                  <a:off x="110544979" y="111217257"/>
                  <a:ext cx="361642" cy="363359"/>
                </a:xfrm>
                <a:prstGeom prst="rect">
                  <a:avLst/>
                </a:prstGeom>
                <a:solidFill>
                  <a:srgbClr val="4C94B8"/>
                </a:solidFill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20" name="Picture 296" descr="j0105230"/>
                <p:cNvPicPr preferRelativeResize="0">
                  <a:picLocks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 rot="10800000">
                  <a:off x="110906622" y="111217257"/>
                  <a:ext cx="361642" cy="363359"/>
                </a:xfrm>
                <a:prstGeom prst="rect">
                  <a:avLst/>
                </a:prstGeom>
                <a:solidFill>
                  <a:srgbClr val="4C94B8"/>
                </a:solidFill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21" name="Picture 297" descr="j0105230"/>
                <p:cNvPicPr preferRelativeResize="0">
                  <a:picLocks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 rot="10800000">
                  <a:off x="111250336" y="110873544"/>
                  <a:ext cx="361642" cy="363359"/>
                </a:xfrm>
                <a:prstGeom prst="rect">
                  <a:avLst/>
                </a:prstGeom>
                <a:solidFill>
                  <a:srgbClr val="4C94B8"/>
                </a:solidFill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322" name="Picture 298" descr="j0105230"/>
                <p:cNvPicPr preferRelativeResize="0">
                  <a:picLocks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 rot="10800000">
                  <a:off x="111250336" y="111217257"/>
                  <a:ext cx="361642" cy="363359"/>
                </a:xfrm>
                <a:prstGeom prst="rect">
                  <a:avLst/>
                </a:prstGeom>
                <a:solidFill>
                  <a:srgbClr val="4C94B8"/>
                </a:solidFill>
                <a:ln w="9525" algn="in">
                  <a:noFill/>
                  <a:miter lim="800000"/>
                  <a:headEnd/>
                  <a:tailEnd/>
                </a:ln>
                <a:effectLst/>
              </p:spPr>
            </p:pic>
          </p:grpSp>
          <p:sp>
            <p:nvSpPr>
              <p:cNvPr id="1323" name="Rectangle 299"/>
              <p:cNvSpPr>
                <a:spLocks noChangeArrowheads="1"/>
              </p:cNvSpPr>
              <p:nvPr/>
            </p:nvSpPr>
            <p:spPr bwMode="auto">
              <a:xfrm>
                <a:off x="108863194" y="108894560"/>
                <a:ext cx="2661285" cy="2585085"/>
              </a:xfrm>
              <a:prstGeom prst="rect">
                <a:avLst/>
              </a:prstGeom>
              <a:solidFill>
                <a:srgbClr val="FFFFFF"/>
              </a:solidFill>
              <a:ln w="12700" algn="ctr">
                <a:solidFill>
                  <a:srgbClr val="006699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324" name="Text Box 300"/>
          <p:cNvSpPr txBox="1">
            <a:spLocks noChangeArrowheads="1" noChangeShapeType="1"/>
          </p:cNvSpPr>
          <p:nvPr/>
        </p:nvSpPr>
        <p:spPr bwMode="auto">
          <a:xfrm>
            <a:off x="663308" y="3509962"/>
            <a:ext cx="7834579" cy="300038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pperplate Gothic Light" pitchFamily="34" charset="0"/>
                <a:cs typeface="Arial" pitchFamily="34" charset="0"/>
              </a:rPr>
              <a:t>is awarded to: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25" name="Text Box 301"/>
          <p:cNvSpPr txBox="1">
            <a:spLocks noChangeArrowheads="1" noChangeShapeType="1"/>
          </p:cNvSpPr>
          <p:nvPr/>
        </p:nvSpPr>
        <p:spPr bwMode="auto">
          <a:xfrm>
            <a:off x="663308" y="1682750"/>
            <a:ext cx="7834579" cy="914400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pperplate Gothic Light" pitchFamily="34" charset="0"/>
                <a:cs typeface="Arial" pitchFamily="34" charset="0"/>
              </a:rPr>
              <a:t>Hydrogen Sulfide (H2S)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Copperplate Gothic Light" pitchFamily="34" charset="0"/>
                <a:cs typeface="Arial" pitchFamily="34" charset="0"/>
              </a:rPr>
              <a:t>Awareness Safety Training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26" name="Text Box 302"/>
          <p:cNvSpPr txBox="1">
            <a:spLocks noChangeArrowheads="1" noChangeShapeType="1"/>
          </p:cNvSpPr>
          <p:nvPr/>
        </p:nvSpPr>
        <p:spPr bwMode="auto">
          <a:xfrm>
            <a:off x="663308" y="874712"/>
            <a:ext cx="7834579" cy="800100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pperplate Gothic Light" pitchFamily="34" charset="0"/>
                <a:cs typeface="Arial" pitchFamily="34" charset="0"/>
              </a:rPr>
              <a:t>Certificate of Completion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27" name="Text Box 303"/>
          <p:cNvSpPr txBox="1">
            <a:spLocks noChangeArrowheads="1" noChangeShapeType="1"/>
          </p:cNvSpPr>
          <p:nvPr/>
        </p:nvSpPr>
        <p:spPr bwMode="auto">
          <a:xfrm>
            <a:off x="663308" y="2603500"/>
            <a:ext cx="7834579" cy="457200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pperplate Gothic Light" pitchFamily="34" charset="0"/>
                <a:cs typeface="Arial" pitchFamily="34" charset="0"/>
              </a:rPr>
              <a:t>Computer Based and Instructor Lead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28" name="Text Box 304"/>
          <p:cNvSpPr txBox="1">
            <a:spLocks noChangeArrowheads="1" noChangeShapeType="1"/>
          </p:cNvSpPr>
          <p:nvPr/>
        </p:nvSpPr>
        <p:spPr bwMode="auto">
          <a:xfrm>
            <a:off x="663308" y="3671887"/>
            <a:ext cx="7834579" cy="685800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u="sng" dirty="0">
                <a:solidFill>
                  <a:srgbClr val="000099"/>
                </a:solidFill>
                <a:latin typeface="Lucida Calligraphy" pitchFamily="66" charset="0"/>
                <a:cs typeface="Arial" pitchFamily="34" charset="0"/>
              </a:rPr>
              <a:t>                   </a:t>
            </a:r>
            <a:endParaRPr kumimoji="0" lang="en-US" sz="18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29" name="Text Box 305"/>
          <p:cNvSpPr txBox="1">
            <a:spLocks noChangeArrowheads="1" noChangeShapeType="1"/>
          </p:cNvSpPr>
          <p:nvPr/>
        </p:nvSpPr>
        <p:spPr bwMode="auto">
          <a:xfrm>
            <a:off x="663308" y="3054350"/>
            <a:ext cx="7834579" cy="300037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pperplate Gothic Bold" pitchFamily="34" charset="0"/>
                <a:cs typeface="Arial" pitchFamily="34" charset="0"/>
              </a:rPr>
              <a:t>                                         Date:</a:t>
            </a:r>
            <a:r>
              <a:rPr kumimoji="0" lang="en-US" sz="1800" b="0" i="0" u="sng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opperplate Gothic Bold" pitchFamily="34" charset="0"/>
                <a:cs typeface="Arial" pitchFamily="34" charset="0"/>
              </a:rPr>
              <a:t>                                   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0" name="Text Box 306"/>
          <p:cNvSpPr txBox="1">
            <a:spLocks noChangeArrowheads="1" noChangeShapeType="1"/>
          </p:cNvSpPr>
          <p:nvPr/>
        </p:nvSpPr>
        <p:spPr bwMode="auto">
          <a:xfrm>
            <a:off x="510540" y="5246687"/>
            <a:ext cx="2880360" cy="685800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000000"/>
                </a:solidFill>
                <a:latin typeface="Copperplate Gothic Light" pitchFamily="34" charset="0"/>
                <a:cs typeface="Arial" pitchFamily="34" charset="0"/>
              </a:rPr>
              <a:t>Name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pperplate Gothic Light" pitchFamily="34" charset="0"/>
                <a:cs typeface="Arial" pitchFamily="34" charset="0"/>
              </a:rPr>
              <a:t> of Instructor</a:t>
            </a:r>
          </a:p>
        </p:txBody>
      </p:sp>
      <p:sp>
        <p:nvSpPr>
          <p:cNvPr id="1331" name="Line 307"/>
          <p:cNvSpPr>
            <a:spLocks noChangeShapeType="1"/>
          </p:cNvSpPr>
          <p:nvPr/>
        </p:nvSpPr>
        <p:spPr bwMode="auto">
          <a:xfrm>
            <a:off x="548640" y="5130800"/>
            <a:ext cx="2880360" cy="0"/>
          </a:xfrm>
          <a:prstGeom prst="line">
            <a:avLst/>
          </a:prstGeom>
          <a:noFill/>
          <a:ln w="3175" algn="ctr">
            <a:solidFill>
              <a:srgbClr val="5F5F5F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32" name="Picture 308" descr="PRISM Solutions TM FINAL 03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98596" y="4756150"/>
            <a:ext cx="1436980" cy="121602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cxnSp>
        <p:nvCxnSpPr>
          <p:cNvPr id="3" name="Straight Connector 2"/>
          <p:cNvCxnSpPr/>
          <p:nvPr/>
        </p:nvCxnSpPr>
        <p:spPr>
          <a:xfrm>
            <a:off x="3725981" y="3335011"/>
            <a:ext cx="244621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245962" y="4274730"/>
            <a:ext cx="330723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8873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stealth\Shared\Corporate\Marketing\Images\Above the Clouds.jpg"/>
          <p:cNvPicPr>
            <a:picLocks noChangeAspect="1" noChangeArrowheads="1"/>
          </p:cNvPicPr>
          <p:nvPr/>
        </p:nvPicPr>
        <p:blipFill>
          <a:blip r:embed="rId3" cstate="print">
            <a:lum bright="12000"/>
          </a:blip>
          <a:srcRect l="8453" t="15948" b="1570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0" y="1905000"/>
            <a:ext cx="91758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THANK YOU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-1" y="2876490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pc="300" dirty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UNEQUALLED EXPERIENCE, INVALUABLE RESULTS.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0" y="6541865"/>
            <a:ext cx="9144000" cy="316135"/>
          </a:xfrm>
          <a:prstGeom prst="rect">
            <a:avLst/>
          </a:prstGeom>
          <a:solidFill>
            <a:srgbClr val="EE2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57A7"/>
              </a:solidFill>
            </a:endParaRPr>
          </a:p>
        </p:txBody>
      </p:sp>
      <p:pic>
        <p:nvPicPr>
          <p:cNvPr id="18" name="Picture 4" descr="\\stealth\Shared\Corporate\Marketing\2013 MKT WIP\Branding\Colors &amp; Blocks\PRISM Orange_ Block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520916"/>
            <a:ext cx="9144000" cy="2041810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2971799" y="682256"/>
            <a:ext cx="6190361" cy="1524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-1" y="682256"/>
            <a:ext cx="838200" cy="152400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19200" y="304800"/>
            <a:ext cx="1431314" cy="106431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0" y="6611779"/>
            <a:ext cx="91630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spc="300" dirty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©2014 PROFESSIONAL RESOURCES IN SYSTEM MANAGEMENT, LLC  |  PROPRIETARY &amp; CONFIDENTIAL</a:t>
            </a:r>
          </a:p>
        </p:txBody>
      </p:sp>
    </p:spTree>
    <p:extLst>
      <p:ext uri="{BB962C8B-B14F-4D97-AF65-F5344CB8AC3E}">
        <p14:creationId xmlns:p14="http://schemas.microsoft.com/office/powerpoint/2010/main" val="10494240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9784</TotalTime>
  <Words>392</Words>
  <Application>Microsoft Office PowerPoint</Application>
  <PresentationFormat>On-screen Show (4:3)</PresentationFormat>
  <Paragraphs>82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Arial Narrow</vt:lpstr>
      <vt:lpstr>Calibri</vt:lpstr>
      <vt:lpstr>Copperplate Gothic Bold</vt:lpstr>
      <vt:lpstr>Copperplate Gothic Light</vt:lpstr>
      <vt:lpstr>Lucida Calligraphy</vt:lpstr>
      <vt:lpstr>Myriad Pro Cond</vt:lpstr>
      <vt:lpstr>1_Office Theme</vt:lpstr>
      <vt:lpstr>Custom Design</vt:lpstr>
      <vt:lpstr>PowerPoint Presentation</vt:lpstr>
      <vt:lpstr>H2S (Hydrogen Sulfide)</vt:lpstr>
      <vt:lpstr>H2S (Hydrogen Sulfide)</vt:lpstr>
      <vt:lpstr>Training </vt:lpstr>
      <vt:lpstr>Procedures </vt:lpstr>
      <vt:lpstr>PowerPoint Presentation</vt:lpstr>
      <vt:lpstr>PowerPoint Presentation</vt:lpstr>
    </vt:vector>
  </TitlesOfParts>
  <Company>argus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Quantz</dc:creator>
  <cp:lastModifiedBy>Wayne Ehlke</cp:lastModifiedBy>
  <cp:revision>504</cp:revision>
  <cp:lastPrinted>2012-04-10T15:40:11Z</cp:lastPrinted>
  <dcterms:created xsi:type="dcterms:W3CDTF">2012-03-14T15:01:57Z</dcterms:created>
  <dcterms:modified xsi:type="dcterms:W3CDTF">2022-02-03T19:15:04Z</dcterms:modified>
</cp:coreProperties>
</file>