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3" r:id="rId1"/>
    <p:sldMasterId id="2147483660" r:id="rId2"/>
  </p:sldMasterIdLst>
  <p:notesMasterIdLst>
    <p:notesMasterId r:id="rId10"/>
  </p:notesMasterIdLst>
  <p:sldIdLst>
    <p:sldId id="285" r:id="rId3"/>
    <p:sldId id="339" r:id="rId4"/>
    <p:sldId id="340" r:id="rId5"/>
    <p:sldId id="337" r:id="rId6"/>
    <p:sldId id="341" r:id="rId7"/>
    <p:sldId id="342" r:id="rId8"/>
    <p:sldId id="297" r:id="rId9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500"/>
    <a:srgbClr val="FF6600"/>
    <a:srgbClr val="FF0000"/>
    <a:srgbClr val="FF3300"/>
    <a:srgbClr val="773B7F"/>
    <a:srgbClr val="0057A7"/>
    <a:srgbClr val="3E7CB4"/>
    <a:srgbClr val="5C93C7"/>
    <a:srgbClr val="FFFF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CB0515-7AEC-4F64-8E79-071C3239543A}" v="1" dt="2022-02-03T19:14:24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6129" autoAdjust="0"/>
    <p:restoredTop sz="94660"/>
  </p:normalViewPr>
  <p:slideViewPr>
    <p:cSldViewPr>
      <p:cViewPr varScale="1">
        <p:scale>
          <a:sx n="108" d="100"/>
          <a:sy n="108" d="100"/>
        </p:scale>
        <p:origin x="23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200" d="100"/>
          <a:sy n="200" d="100"/>
        </p:scale>
        <p:origin x="-1308" y="3270"/>
      </p:cViewPr>
      <p:guideLst>
        <p:guide orient="horz" pos="290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yne Ehlke" userId="a47e0ee3-44c3-4668-a09c-fd534b92b754" providerId="ADAL" clId="{E0CB0515-7AEC-4F64-8E79-071C3239543A}"/>
    <pc:docChg chg="modSld">
      <pc:chgData name="Wayne Ehlke" userId="a47e0ee3-44c3-4668-a09c-fd534b92b754" providerId="ADAL" clId="{E0CB0515-7AEC-4F64-8E79-071C3239543A}" dt="2022-02-03T19:14:58.305" v="4" actId="20577"/>
      <pc:docMkLst>
        <pc:docMk/>
      </pc:docMkLst>
      <pc:sldChg chg="modSp mod">
        <pc:chgData name="Wayne Ehlke" userId="a47e0ee3-44c3-4668-a09c-fd534b92b754" providerId="ADAL" clId="{E0CB0515-7AEC-4F64-8E79-071C3239543A}" dt="2022-02-03T19:14:58.305" v="4" actId="20577"/>
        <pc:sldMkLst>
          <pc:docMk/>
          <pc:sldMk cId="0" sldId="337"/>
        </pc:sldMkLst>
        <pc:spChg chg="mod">
          <ac:chgData name="Wayne Ehlke" userId="a47e0ee3-44c3-4668-a09c-fd534b92b754" providerId="ADAL" clId="{E0CB0515-7AEC-4F64-8E79-071C3239543A}" dt="2022-02-03T19:14:58.305" v="4" actId="20577"/>
          <ac:spMkLst>
            <pc:docMk/>
            <pc:sldMk cId="0" sldId="33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C9D1C-2D59-4C98-AA49-7BC4EC469AF9}" type="datetimeFigureOut">
              <a:rPr lang="en-US" smtClean="0"/>
              <a:pPr/>
              <a:t>2/3/2022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850"/>
            <a:ext cx="548640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F57AF-382A-4A64-9BCD-B9BDACDB55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7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C719D-043D-483D-8168-69BFCE2168B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74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09C65-BA41-42DD-B080-5F1BDC1891C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1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09C65-BA41-42DD-B080-5F1BDC1891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29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09C65-BA41-42DD-B080-5F1BDC1891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59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09C65-BA41-42DD-B080-5F1BDC1891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88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C719D-043D-483D-8168-69BFCE2168B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7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3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33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79959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Narrow" pitchFamily="34" charset="0"/>
              </a:defRPr>
            </a:lvl1pPr>
          </a:lstStyle>
          <a:p>
            <a:fld id="{A93AD835-E4F2-47C9-9AEF-4E7A684562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5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3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79959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Narrow" pitchFamily="34" charset="0"/>
              </a:defRPr>
            </a:lvl1pPr>
          </a:lstStyle>
          <a:p>
            <a:fld id="{A93AD835-E4F2-47C9-9AEF-4E7A684562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9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FF3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79959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Narrow" pitchFamily="34" charset="0"/>
              </a:defRPr>
            </a:lvl1pPr>
          </a:lstStyle>
          <a:p>
            <a:fld id="{A93AD835-E4F2-47C9-9AEF-4E7A684562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259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4266-BB3E-46DD-99BF-BAB0E61BE2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13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4266-BB3E-46DD-99BF-BAB0E61BE2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79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4266-BB3E-46DD-99BF-BAB0E61BE2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44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4266-BB3E-46DD-99BF-BAB0E61BE2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003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4266-BB3E-46DD-99BF-BAB0E61BE2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66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4266-BB3E-46DD-99BF-BAB0E61BE2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76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4266-BB3E-46DD-99BF-BAB0E61BE2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09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4266-BB3E-46DD-99BF-BAB0E61BE2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2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0" y="76200"/>
            <a:ext cx="5715000" cy="838200"/>
          </a:xfrm>
          <a:prstGeom prst="rect">
            <a:avLst/>
          </a:prstGeom>
        </p:spPr>
        <p:txBody>
          <a:bodyPr/>
          <a:lstStyle>
            <a:lvl1pPr algn="r">
              <a:defRPr sz="3600" b="1" baseline="0">
                <a:solidFill>
                  <a:srgbClr val="FF3300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r>
              <a:rPr lang="en-US" dirty="0"/>
              <a:t>MASTER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495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79959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Narrow" pitchFamily="34" charset="0"/>
              </a:defRPr>
            </a:lvl1pPr>
          </a:lstStyle>
          <a:p>
            <a:fld id="{A93AD835-E4F2-47C9-9AEF-4E7A684562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63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4266-BB3E-46DD-99BF-BAB0E61BE2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75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4266-BB3E-46DD-99BF-BAB0E61BE2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5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4266-BB3E-46DD-99BF-BAB0E61BE2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298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4266-BB3E-46DD-99BF-BAB0E61BE2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34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FF3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FF33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79959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Narrow" pitchFamily="34" charset="0"/>
              </a:defRPr>
            </a:lvl1pPr>
          </a:lstStyle>
          <a:p>
            <a:fld id="{A93AD835-E4F2-47C9-9AEF-4E7A684562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9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3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79959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Narrow" pitchFamily="34" charset="0"/>
              </a:defRPr>
            </a:lvl1pPr>
          </a:lstStyle>
          <a:p>
            <a:fld id="{A93AD835-E4F2-47C9-9AEF-4E7A684562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3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79959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Narrow" pitchFamily="34" charset="0"/>
              </a:defRPr>
            </a:lvl1pPr>
          </a:lstStyle>
          <a:p>
            <a:fld id="{A93AD835-E4F2-47C9-9AEF-4E7A684562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9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0" y="76200"/>
            <a:ext cx="5791200" cy="1143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Myriad Pro Cond" pitchFamily="34" charset="0"/>
              </a:defRPr>
            </a:lvl1pPr>
          </a:lstStyle>
          <a:p>
            <a:r>
              <a:rPr lang="en-US" dirty="0"/>
              <a:t>Template Header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79959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Narrow" pitchFamily="34" charset="0"/>
              </a:defRPr>
            </a:lvl1pPr>
          </a:lstStyle>
          <a:p>
            <a:fld id="{A93AD835-E4F2-47C9-9AEF-4E7A684562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9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79959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Narrow" pitchFamily="34" charset="0"/>
              </a:defRPr>
            </a:lvl1pPr>
          </a:lstStyle>
          <a:p>
            <a:fld id="{A93AD835-E4F2-47C9-9AEF-4E7A684562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FF3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79959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Narrow" pitchFamily="34" charset="0"/>
              </a:defRPr>
            </a:lvl1pPr>
          </a:lstStyle>
          <a:p>
            <a:fld id="{A93AD835-E4F2-47C9-9AEF-4E7A684562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4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FF3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-ARGUS Internal use Only-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79959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 Narrow" pitchFamily="34" charset="0"/>
              </a:defRPr>
            </a:lvl1pPr>
          </a:lstStyle>
          <a:p>
            <a:fld id="{A93AD835-E4F2-47C9-9AEF-4E7A684562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8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 userDrawn="1"/>
        </p:nvSpPr>
        <p:spPr>
          <a:xfrm>
            <a:off x="3200400" y="76200"/>
            <a:ext cx="5715000" cy="8382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bg1"/>
                </a:solidFill>
                <a:latin typeface="Myriad Pro Cond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57A7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6858000" cy="1524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305800" y="6400800"/>
            <a:ext cx="838200" cy="1524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6240" y="6233160"/>
            <a:ext cx="737826" cy="54864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6611778"/>
            <a:ext cx="6858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600" spc="30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©2014 PROFESSIONAL RESOURCES</a:t>
            </a:r>
            <a:r>
              <a:rPr lang="en-US" sz="600" spc="300" baseline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 IN SYSTEM MANAGEMENT, LLC</a:t>
            </a:r>
            <a:r>
              <a:rPr lang="en-US" sz="600" spc="30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  | 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0716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-ARGUS Internal use Only-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4266-BB3E-46DD-99BF-BAB0E61BE2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3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gu1bMyHRq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RjsBJA0Ou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tealth\Shared\Corporate\Marketing\Images\Above the Clouds.jpg"/>
          <p:cNvPicPr>
            <a:picLocks noChangeAspect="1" noChangeArrowheads="1"/>
          </p:cNvPicPr>
          <p:nvPr/>
        </p:nvPicPr>
        <p:blipFill>
          <a:blip r:embed="rId3" cstate="print">
            <a:lum bright="12000"/>
          </a:blip>
          <a:srcRect l="8453" t="15948" b="157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758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b="1" dirty="0">
                <a:latin typeface="Arial" pitchFamily="34" charset="0"/>
                <a:cs typeface="Arial" pitchFamily="34" charset="0"/>
              </a:rPr>
              <a:t>Hydrogen Sulfide (</a:t>
            </a:r>
            <a:r>
              <a:rPr lang="en-US" sz="4400" dirty="0"/>
              <a:t>H2S</a:t>
            </a:r>
            <a:r>
              <a:rPr lang="en-US" sz="4400" b="1" dirty="0"/>
              <a:t>) Awareness 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b="1" dirty="0">
                <a:latin typeface="Arial" pitchFamily="34" charset="0"/>
                <a:cs typeface="Arial" pitchFamily="34" charset="0"/>
              </a:rPr>
              <a:t>Training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71799" y="682256"/>
            <a:ext cx="6190361" cy="1524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" y="682256"/>
            <a:ext cx="838200" cy="1524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6541865"/>
            <a:ext cx="9144000" cy="316135"/>
          </a:xfrm>
          <a:prstGeom prst="rect">
            <a:avLst/>
          </a:prstGeom>
          <a:solidFill>
            <a:srgbClr val="EE2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57A7"/>
              </a:solidFill>
            </a:endParaRPr>
          </a:p>
        </p:txBody>
      </p:sp>
      <p:pic>
        <p:nvPicPr>
          <p:cNvPr id="1028" name="Picture 4" descr="\\stealth\Shared\Corporate\Marketing\2013 MKT WIP\Branding\Colors &amp; Blocks\PRISM Orange_ Block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20916"/>
            <a:ext cx="9144000" cy="204181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304800"/>
            <a:ext cx="1431314" cy="106431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611779"/>
            <a:ext cx="91630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3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©2014 PROFESSIONAL RESOURCES IN SYSTEM MANAGEMENT, LLC  | 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1262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Sitting Posture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096000" y="1371600"/>
            <a:ext cx="2242011" cy="165155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" y="1371600"/>
            <a:ext cx="75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What is Hydrogen Sulfide?</a:t>
            </a:r>
            <a:r>
              <a:rPr lang="en-US" dirty="0"/>
              <a:t> </a:t>
            </a:r>
          </a:p>
          <a:p>
            <a:pPr marL="2628900" lvl="5" indent="-342900">
              <a:buFont typeface="+mj-lt"/>
              <a:buAutoNum type="arabicParenR"/>
            </a:pPr>
            <a:r>
              <a:rPr lang="en-US" dirty="0"/>
              <a:t>Colorless gas</a:t>
            </a:r>
          </a:p>
          <a:p>
            <a:pPr marL="2628900" lvl="5" indent="-342900">
              <a:buFont typeface="+mj-lt"/>
              <a:buAutoNum type="arabicParenR"/>
            </a:pPr>
            <a:r>
              <a:rPr lang="en-US" dirty="0"/>
              <a:t>Flammable</a:t>
            </a:r>
          </a:p>
          <a:p>
            <a:pPr marL="2628900" lvl="5" indent="-342900">
              <a:buFont typeface="+mj-lt"/>
              <a:buAutoNum type="arabicParenR"/>
            </a:pPr>
            <a:r>
              <a:rPr lang="en-US" dirty="0"/>
              <a:t>Heavier than air</a:t>
            </a:r>
          </a:p>
          <a:p>
            <a:pPr marL="2628900" lvl="5" indent="-342900">
              <a:buFont typeface="+mj-lt"/>
              <a:buAutoNum type="arabicParenR"/>
            </a:pPr>
            <a:r>
              <a:rPr lang="en-US" dirty="0"/>
              <a:t>Extremely toxic </a:t>
            </a:r>
          </a:p>
          <a:p>
            <a:pPr marL="2628900" lvl="5" indent="-342900">
              <a:buFont typeface="+mj-lt"/>
              <a:buAutoNum type="arabicParenR"/>
            </a:pPr>
            <a:r>
              <a:rPr lang="en-US" dirty="0"/>
              <a:t>“Rotten egg” smell</a:t>
            </a:r>
          </a:p>
          <a:p>
            <a:pPr marL="2628900" lvl="5" indent="-342900">
              <a:buFont typeface="+mj-lt"/>
              <a:buAutoNum type="arabicParenR"/>
            </a:pPr>
            <a:r>
              <a:rPr lang="en-US" dirty="0"/>
              <a:t>Deadens sense of smell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593574"/>
            <a:ext cx="73152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Health Effects: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Low concentrations (&lt;10ppm)– irritation of eyes, nose, throat and respiratory system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Moderate concentrations (10&lt;x&gt;30ppm)– headache, dizziness, nausea, coughing, vomiting and difficulty breathing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High concentrations (&gt;30ppm)– shock, convulsions, coma, death</a:t>
            </a:r>
          </a:p>
          <a:p>
            <a:pPr marL="0" lvl="1"/>
            <a:r>
              <a:rPr lang="en-US" b="1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H2S (Hydrogen Sulfide)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371600"/>
            <a:ext cx="75438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Exposure Limits:</a:t>
            </a:r>
          </a:p>
          <a:p>
            <a:endParaRPr lang="en-US" sz="800" dirty="0"/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ACGIH TLV (8hr)= 10 </a:t>
            </a:r>
            <a:r>
              <a:rPr lang="en-US" dirty="0" err="1"/>
              <a:t>ppm</a:t>
            </a:r>
            <a:endParaRPr lang="en-US" dirty="0"/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OSHA ceiling (15 min)= 20 </a:t>
            </a:r>
            <a:r>
              <a:rPr lang="en-US" dirty="0" err="1"/>
              <a:t>ppm</a:t>
            </a:r>
            <a:endParaRPr lang="en-US" dirty="0"/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OSHA peak (instantaneous) = 50 </a:t>
            </a:r>
            <a:r>
              <a:rPr lang="en-US" dirty="0" err="1"/>
              <a:t>ppm</a:t>
            </a:r>
            <a:endParaRPr lang="en-US" dirty="0"/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IDLH = 100 </a:t>
            </a:r>
            <a:r>
              <a:rPr lang="en-US" dirty="0" err="1"/>
              <a:t>ppm</a:t>
            </a:r>
            <a:endParaRPr lang="en-US" dirty="0"/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ATSDR MRL = 0.07 </a:t>
            </a:r>
            <a:r>
              <a:rPr lang="en-US" dirty="0" err="1"/>
              <a:t>ppm</a:t>
            </a:r>
            <a:r>
              <a:rPr lang="en-US" dirty="0"/>
              <a:t> (acute), 0.03 </a:t>
            </a:r>
            <a:r>
              <a:rPr lang="en-US" dirty="0" err="1"/>
              <a:t>ppm</a:t>
            </a:r>
            <a:r>
              <a:rPr lang="en-US" dirty="0"/>
              <a:t> (intermediate)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685163"/>
            <a:ext cx="7315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Location Classifications:</a:t>
            </a:r>
          </a:p>
          <a:p>
            <a:pPr marL="0" lvl="1"/>
            <a:endParaRPr lang="en-US" sz="800" b="1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No Hazard Area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Condition 1 Area – low hazard &lt;10 </a:t>
            </a:r>
            <a:r>
              <a:rPr lang="en-US" dirty="0" err="1"/>
              <a:t>ppm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Condition 2 Area – medium hazard  &gt;10ppm, &lt;30 </a:t>
            </a:r>
            <a:r>
              <a:rPr lang="en-US" dirty="0" err="1"/>
              <a:t>ppm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Condition 3 Area – high hazard &gt;30 </a:t>
            </a:r>
            <a:r>
              <a:rPr lang="en-US" dirty="0" err="1"/>
              <a:t>ppm</a:t>
            </a:r>
            <a:endParaRPr lang="en-US" dirty="0"/>
          </a:p>
          <a:p>
            <a:pPr marL="0" lvl="1"/>
            <a:r>
              <a:rPr lang="en-US" b="1" dirty="0"/>
              <a:t> 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H2S (Hydrogen Sulfide)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1600" dirty="0">
                <a:solidFill>
                  <a:schemeClr val="tx1"/>
                </a:solidFill>
              </a:rPr>
              <a:t>To be completed by new employees and on an annual basis.</a:t>
            </a:r>
          </a:p>
          <a:p>
            <a:pPr lvl="1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Training:</a:t>
            </a:r>
          </a:p>
          <a:p>
            <a:pPr lvl="1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n-US" sz="1400" b="1" dirty="0">
                <a:solidFill>
                  <a:schemeClr val="tx1"/>
                </a:solidFill>
              </a:rPr>
              <a:t>H2S  Safety awareness training: </a:t>
            </a:r>
            <a:r>
              <a:rPr lang="en-US" sz="1400" b="1" dirty="0">
                <a:solidFill>
                  <a:schemeClr val="tx1"/>
                </a:solidFill>
                <a:hlinkClick r:id="rId3"/>
              </a:rPr>
              <a:t>https://www.youtube.com/watch?v=Hgu1bMyHRqw</a:t>
            </a:r>
            <a:endParaRPr lang="en-US" sz="1400" dirty="0"/>
          </a:p>
          <a:p>
            <a:pPr marL="1257300" lvl="2" indent="-342900">
              <a:buFont typeface="+mj-lt"/>
              <a:buAutoNum type="arabicPeriod"/>
            </a:pPr>
            <a:endParaRPr lang="en-US" sz="1200" u="sng" dirty="0"/>
          </a:p>
          <a:p>
            <a:pPr marL="1714500" lvl="3" indent="-342900">
              <a:buFont typeface="+mj-lt"/>
              <a:buAutoNum type="arabicPeriod"/>
            </a:pPr>
            <a:r>
              <a:rPr lang="en-US" sz="1400" u="sng" dirty="0">
                <a:solidFill>
                  <a:schemeClr val="tx1"/>
                </a:solidFill>
              </a:rPr>
              <a:t>What is H2S?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1400" u="sng" dirty="0">
                <a:solidFill>
                  <a:schemeClr val="tx1"/>
                </a:solidFill>
              </a:rPr>
              <a:t>Controls and PPE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1400" u="sng" dirty="0">
                <a:solidFill>
                  <a:schemeClr val="tx1"/>
                </a:solidFill>
              </a:rPr>
              <a:t>Avoiding Exposure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1400" u="sng" dirty="0">
                <a:solidFill>
                  <a:schemeClr val="tx1"/>
                </a:solidFill>
              </a:rPr>
              <a:t>How to evacuate from a contaminated H2S environment</a:t>
            </a:r>
            <a:endParaRPr lang="en-US" sz="1400" dirty="0">
              <a:solidFill>
                <a:schemeClr val="tx1"/>
              </a:solidFill>
            </a:endParaRPr>
          </a:p>
          <a:p>
            <a:pPr marL="1257300" lvl="2" indent="-342900">
              <a:buFont typeface="+mj-lt"/>
              <a:buAutoNum type="arabicPeriod"/>
            </a:pPr>
            <a:endParaRPr lang="en-US" sz="900" dirty="0"/>
          </a:p>
          <a:p>
            <a:pPr marL="1257300" lvl="2" indent="-342900">
              <a:buFont typeface="+mj-lt"/>
              <a:buAutoNum type="arabicPeriod"/>
            </a:pPr>
            <a:endParaRPr lang="en-US" sz="900" dirty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2000" dirty="0"/>
              <a:t>       </a:t>
            </a:r>
            <a:endParaRPr lang="en-US" sz="1400" dirty="0"/>
          </a:p>
          <a:p>
            <a:pPr>
              <a:buNone/>
            </a:pPr>
            <a:endParaRPr lang="en-US" sz="1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/>
          <a:lstStyle/>
          <a:p>
            <a:pPr algn="ctr"/>
            <a:r>
              <a:rPr lang="en-US" dirty="0"/>
              <a:t>Training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4825425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b="1" dirty="0"/>
              <a:t> Additional H2S Safety Training Video:</a:t>
            </a:r>
            <a:endParaRPr lang="en-US" sz="1400" dirty="0"/>
          </a:p>
          <a:p>
            <a:pPr marL="800100" lvl="2" indent="-342900">
              <a:buFont typeface="+mj-lt"/>
              <a:buAutoNum type="arabicPeriod"/>
            </a:pPr>
            <a:r>
              <a:rPr lang="en-US" sz="1400" dirty="0">
                <a:hlinkClick r:id="rId4"/>
              </a:rPr>
              <a:t>https://www.youtube.com/watch?v=kRjsBJA0OuI</a:t>
            </a:r>
            <a:r>
              <a:rPr lang="en-US" sz="1400" dirty="0"/>
              <a:t>  (Optional)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If a H2S alarm was activated at a platform prior to arrival, the pilot should not land at the platform.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If a H2S alarm becomes activated while on a platform with the aircraft running, the aircraft should immediately depart the platform as safety permits. 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In a situation where the aircraft were shut down on the platform and an alarm is activated, the pilot and crew needs to comply with platform H2S procedures.</a:t>
            </a:r>
          </a:p>
          <a:p>
            <a:pPr marL="1257300" lvl="2" indent="-342900">
              <a:buNone/>
            </a:pPr>
            <a:endParaRPr lang="en-US" sz="900" dirty="0"/>
          </a:p>
          <a:p>
            <a:pPr marL="1257300" lvl="2" indent="-342900">
              <a:buFont typeface="+mj-lt"/>
              <a:buAutoNum type="arabicPeriod"/>
            </a:pPr>
            <a:endParaRPr lang="en-US" sz="900" dirty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2000" dirty="0"/>
              <a:t>       </a:t>
            </a:r>
            <a:endParaRPr lang="en-US" sz="1400" dirty="0"/>
          </a:p>
          <a:p>
            <a:pPr>
              <a:buNone/>
            </a:pPr>
            <a:endParaRPr lang="en-US" sz="1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/>
          <a:lstStyle/>
          <a:p>
            <a:pPr algn="ctr"/>
            <a:r>
              <a:rPr lang="en-US" dirty="0"/>
              <a:t>Procedures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" name="Group 266"/>
          <p:cNvGrpSpPr>
            <a:grpSpLocks/>
          </p:cNvGrpSpPr>
          <p:nvPr/>
        </p:nvGrpSpPr>
        <p:grpSpPr bwMode="auto">
          <a:xfrm>
            <a:off x="-228600" y="-92075"/>
            <a:ext cx="9601200" cy="7102475"/>
            <a:chOff x="108704063" y="108746925"/>
            <a:chExt cx="2962275" cy="2876550"/>
          </a:xfrm>
        </p:grpSpPr>
        <p:sp>
          <p:nvSpPr>
            <p:cNvPr id="1291" name="Rectangle 267" hidden="1"/>
            <p:cNvSpPr>
              <a:spLocks noChangeArrowheads="1"/>
            </p:cNvSpPr>
            <p:nvPr/>
          </p:nvSpPr>
          <p:spPr bwMode="auto">
            <a:xfrm>
              <a:off x="108704063" y="108746925"/>
              <a:ext cx="2962275" cy="287655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2" name="Group 268"/>
            <p:cNvGrpSpPr>
              <a:grpSpLocks/>
            </p:cNvGrpSpPr>
            <p:nvPr/>
          </p:nvGrpSpPr>
          <p:grpSpPr bwMode="auto">
            <a:xfrm>
              <a:off x="108704063" y="108746925"/>
              <a:ext cx="2962275" cy="2876550"/>
              <a:chOff x="108704063" y="108746925"/>
              <a:chExt cx="2962275" cy="2876550"/>
            </a:xfrm>
          </p:grpSpPr>
          <p:sp>
            <p:nvSpPr>
              <p:cNvPr id="1293" name="Rectangle 269"/>
              <p:cNvSpPr>
                <a:spLocks noChangeArrowheads="1"/>
              </p:cNvSpPr>
              <p:nvPr/>
            </p:nvSpPr>
            <p:spPr bwMode="auto">
              <a:xfrm>
                <a:off x="108704063" y="108746925"/>
                <a:ext cx="2962275" cy="2876550"/>
              </a:xfrm>
              <a:prstGeom prst="rect">
                <a:avLst/>
              </a:prstGeom>
              <a:noFill/>
              <a:ln w="12700" algn="ctr">
                <a:solidFill>
                  <a:srgbClr val="006699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4" name="Group 270"/>
              <p:cNvGrpSpPr>
                <a:grpSpLocks/>
              </p:cNvGrpSpPr>
              <p:nvPr/>
            </p:nvGrpSpPr>
            <p:grpSpPr bwMode="auto">
              <a:xfrm>
                <a:off x="108758416" y="108789784"/>
                <a:ext cx="2853562" cy="2790833"/>
                <a:chOff x="108758416" y="108789784"/>
                <a:chExt cx="2853562" cy="2790833"/>
              </a:xfrm>
            </p:grpSpPr>
            <p:pic>
              <p:nvPicPr>
                <p:cNvPr id="1295" name="Picture 271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8758416" y="108789784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96" name="Picture 272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9117976" y="108789784"/>
                  <a:ext cx="361642" cy="363358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97" name="Picture 273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9477536" y="108789784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98" name="Picture 274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9837095" y="108789784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99" name="Picture 275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0185420" y="108789784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00" name="Picture 276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0544979" y="108789784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01" name="Picture 277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8758416" y="109133497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02" name="Picture 278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8758416" y="109477210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03" name="Picture 279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8758416" y="109820923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04" name="Picture 280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8758416" y="110171797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05" name="Picture 281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8758416" y="110515510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06" name="Picture 282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0906622" y="108789784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07" name="Picture 283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1250336" y="108789784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08" name="Picture 284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1250336" y="109133497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09" name="Picture 285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1250336" y="109477210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0" name="Picture 286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1250336" y="109820923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" name="Picture 287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1250335" y="110171798"/>
                  <a:ext cx="361643" cy="363360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2" name="Picture 288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1250335" y="110515511"/>
                  <a:ext cx="361643" cy="363360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3" name="Picture 289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8758416" y="110873544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4" name="Picture 290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8758417" y="111217259"/>
                  <a:ext cx="361641" cy="363358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5" name="Picture 291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9117976" y="111217257"/>
                  <a:ext cx="361642" cy="363358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6" name="Picture 292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9477536" y="111217257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7" name="Picture 293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09837095" y="111217257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8" name="Picture 294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0185420" y="111217257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9" name="Picture 295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0544979" y="111217257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0" name="Picture 296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0906622" y="111217257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" name="Picture 297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1250336" y="110873544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2" name="Picture 298" descr="j0105230"/>
                <p:cNvPicPr preferRelativeResize="0"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0800000">
                  <a:off x="111250336" y="111217257"/>
                  <a:ext cx="361642" cy="363359"/>
                </a:xfrm>
                <a:prstGeom prst="rect">
                  <a:avLst/>
                </a:prstGeom>
                <a:solidFill>
                  <a:srgbClr val="4C94B8"/>
                </a:solidFill>
                <a:ln w="9525" algn="in">
                  <a:noFill/>
                  <a:miter lim="800000"/>
                  <a:headEnd/>
                  <a:tailEnd/>
                </a:ln>
                <a:effectLst/>
              </p:spPr>
            </p:pic>
          </p:grpSp>
          <p:sp>
            <p:nvSpPr>
              <p:cNvPr id="1323" name="Rectangle 299"/>
              <p:cNvSpPr>
                <a:spLocks noChangeArrowheads="1"/>
              </p:cNvSpPr>
              <p:nvPr/>
            </p:nvSpPr>
            <p:spPr bwMode="auto">
              <a:xfrm>
                <a:off x="108863194" y="108894560"/>
                <a:ext cx="2661285" cy="2585085"/>
              </a:xfrm>
              <a:prstGeom prst="rect">
                <a:avLst/>
              </a:prstGeom>
              <a:solidFill>
                <a:srgbClr val="FFFFFF"/>
              </a:solidFill>
              <a:ln w="12700" algn="ctr">
                <a:solidFill>
                  <a:srgbClr val="006699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324" name="Text Box 300"/>
          <p:cNvSpPr txBox="1">
            <a:spLocks noChangeArrowheads="1" noChangeShapeType="1"/>
          </p:cNvSpPr>
          <p:nvPr/>
        </p:nvSpPr>
        <p:spPr bwMode="auto">
          <a:xfrm>
            <a:off x="663308" y="3509962"/>
            <a:ext cx="7834579" cy="300038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pperplate Gothic Light" pitchFamily="34" charset="0"/>
                <a:cs typeface="Arial" pitchFamily="34" charset="0"/>
              </a:rPr>
              <a:t>is awarded to: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5" name="Text Box 301"/>
          <p:cNvSpPr txBox="1">
            <a:spLocks noChangeArrowheads="1" noChangeShapeType="1"/>
          </p:cNvSpPr>
          <p:nvPr/>
        </p:nvSpPr>
        <p:spPr bwMode="auto">
          <a:xfrm>
            <a:off x="663308" y="1682750"/>
            <a:ext cx="7834579" cy="9144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pperplate Gothic Light" pitchFamily="34" charset="0"/>
                <a:cs typeface="Arial" pitchFamily="34" charset="0"/>
              </a:rPr>
              <a:t>Hydrogen Sulfide (H2S)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opperplate Gothic Light" pitchFamily="34" charset="0"/>
                <a:cs typeface="Arial" pitchFamily="34" charset="0"/>
              </a:rPr>
              <a:t>Awareness Safety Training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6" name="Text Box 302"/>
          <p:cNvSpPr txBox="1">
            <a:spLocks noChangeArrowheads="1" noChangeShapeType="1"/>
          </p:cNvSpPr>
          <p:nvPr/>
        </p:nvSpPr>
        <p:spPr bwMode="auto">
          <a:xfrm>
            <a:off x="663308" y="874712"/>
            <a:ext cx="7834579" cy="8001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pperplate Gothic Light" pitchFamily="34" charset="0"/>
                <a:cs typeface="Arial" pitchFamily="34" charset="0"/>
              </a:rPr>
              <a:t>Certificate of Completion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7" name="Text Box 303"/>
          <p:cNvSpPr txBox="1">
            <a:spLocks noChangeArrowheads="1" noChangeShapeType="1"/>
          </p:cNvSpPr>
          <p:nvPr/>
        </p:nvSpPr>
        <p:spPr bwMode="auto">
          <a:xfrm>
            <a:off x="663308" y="2603500"/>
            <a:ext cx="7834579" cy="4572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pperplate Gothic Light" pitchFamily="34" charset="0"/>
                <a:cs typeface="Arial" pitchFamily="34" charset="0"/>
              </a:rPr>
              <a:t>Computer Based and Instructor Lead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8" name="Text Box 304"/>
          <p:cNvSpPr txBox="1">
            <a:spLocks noChangeArrowheads="1" noChangeShapeType="1"/>
          </p:cNvSpPr>
          <p:nvPr/>
        </p:nvSpPr>
        <p:spPr bwMode="auto">
          <a:xfrm>
            <a:off x="663308" y="3671887"/>
            <a:ext cx="7834579" cy="6858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u="sng" dirty="0">
                <a:solidFill>
                  <a:srgbClr val="000099"/>
                </a:solidFill>
                <a:latin typeface="Lucida Calligraphy" pitchFamily="66" charset="0"/>
                <a:cs typeface="Arial" pitchFamily="34" charset="0"/>
              </a:rPr>
              <a:t>                   </a:t>
            </a:r>
            <a:endParaRPr kumimoji="0" lang="en-US" sz="18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9" name="Text Box 305"/>
          <p:cNvSpPr txBox="1">
            <a:spLocks noChangeArrowheads="1" noChangeShapeType="1"/>
          </p:cNvSpPr>
          <p:nvPr/>
        </p:nvSpPr>
        <p:spPr bwMode="auto">
          <a:xfrm>
            <a:off x="663308" y="3054350"/>
            <a:ext cx="7834579" cy="30003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pperplate Gothic Bold" pitchFamily="34" charset="0"/>
                <a:cs typeface="Arial" pitchFamily="34" charset="0"/>
              </a:rPr>
              <a:t>                                         Date:</a:t>
            </a:r>
            <a:r>
              <a:rPr kumimoji="0" lang="en-US" sz="1800" b="0" i="0" u="sng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pperplate Gothic Bold" pitchFamily="34" charset="0"/>
                <a:cs typeface="Arial" pitchFamily="34" charset="0"/>
              </a:rPr>
              <a:t>                             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0" name="Text Box 306"/>
          <p:cNvSpPr txBox="1">
            <a:spLocks noChangeArrowheads="1" noChangeShapeType="1"/>
          </p:cNvSpPr>
          <p:nvPr/>
        </p:nvSpPr>
        <p:spPr bwMode="auto">
          <a:xfrm>
            <a:off x="510540" y="5246687"/>
            <a:ext cx="2880360" cy="6858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  <a:latin typeface="Copperplate Gothic Light" pitchFamily="34" charset="0"/>
                <a:cs typeface="Arial" pitchFamily="34" charset="0"/>
              </a:rPr>
              <a:t>Name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pperplate Gothic Light" pitchFamily="34" charset="0"/>
                <a:cs typeface="Arial" pitchFamily="34" charset="0"/>
              </a:rPr>
              <a:t> of Instructor</a:t>
            </a:r>
          </a:p>
        </p:txBody>
      </p:sp>
      <p:sp>
        <p:nvSpPr>
          <p:cNvPr id="1331" name="Line 307"/>
          <p:cNvSpPr>
            <a:spLocks noChangeShapeType="1"/>
          </p:cNvSpPr>
          <p:nvPr/>
        </p:nvSpPr>
        <p:spPr bwMode="auto">
          <a:xfrm>
            <a:off x="548640" y="5130800"/>
            <a:ext cx="2880360" cy="0"/>
          </a:xfrm>
          <a:prstGeom prst="line">
            <a:avLst/>
          </a:prstGeom>
          <a:noFill/>
          <a:ln w="3175" algn="ctr">
            <a:solidFill>
              <a:srgbClr val="5F5F5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2" name="Picture 308" descr="PRISM Solutions TM FINAL 03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8596" y="4756150"/>
            <a:ext cx="1436980" cy="12160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cxnSp>
        <p:nvCxnSpPr>
          <p:cNvPr id="3" name="Straight Connector 2"/>
          <p:cNvCxnSpPr/>
          <p:nvPr/>
        </p:nvCxnSpPr>
        <p:spPr>
          <a:xfrm>
            <a:off x="3725981" y="3335011"/>
            <a:ext cx="24462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245962" y="4274730"/>
            <a:ext cx="330723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873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tealth\Shared\Corporate\Marketing\Images\Above the Clouds.jpg"/>
          <p:cNvPicPr>
            <a:picLocks noChangeAspect="1" noChangeArrowheads="1"/>
          </p:cNvPicPr>
          <p:nvPr/>
        </p:nvPicPr>
        <p:blipFill>
          <a:blip r:embed="rId3" cstate="print">
            <a:lum bright="12000"/>
          </a:blip>
          <a:srcRect l="8453" t="15948" b="157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1905000"/>
            <a:ext cx="91758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THANK YOU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2876490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300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UNEQUALLED EXPERIENCE, INVALUABLE RESULTS.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6541865"/>
            <a:ext cx="9144000" cy="316135"/>
          </a:xfrm>
          <a:prstGeom prst="rect">
            <a:avLst/>
          </a:prstGeom>
          <a:solidFill>
            <a:srgbClr val="EE2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57A7"/>
              </a:solidFill>
            </a:endParaRPr>
          </a:p>
        </p:txBody>
      </p:sp>
      <p:pic>
        <p:nvPicPr>
          <p:cNvPr id="18" name="Picture 4" descr="\\stealth\Shared\Corporate\Marketing\2013 MKT WIP\Branding\Colors &amp; Blocks\PRISM Orange_ Block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20916"/>
            <a:ext cx="9144000" cy="204181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2971799" y="682256"/>
            <a:ext cx="6190361" cy="1524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" y="682256"/>
            <a:ext cx="838200" cy="1524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304800"/>
            <a:ext cx="1431314" cy="10643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6611779"/>
            <a:ext cx="91630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3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©2014 PROFESSIONAL RESOURCES IN SYSTEM MANAGEMENT, LLC  |  PROPRIETARY &amp; CONFIDENTIAL</a:t>
            </a:r>
          </a:p>
        </p:txBody>
      </p:sp>
    </p:spTree>
    <p:extLst>
      <p:ext uri="{BB962C8B-B14F-4D97-AF65-F5344CB8AC3E}">
        <p14:creationId xmlns:p14="http://schemas.microsoft.com/office/powerpoint/2010/main" val="1049424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9784</TotalTime>
  <Words>392</Words>
  <Application>Microsoft Office PowerPoint</Application>
  <PresentationFormat>On-screen Show (4:3)</PresentationFormat>
  <Paragraphs>82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Copperplate Gothic Bold</vt:lpstr>
      <vt:lpstr>Copperplate Gothic Light</vt:lpstr>
      <vt:lpstr>Lucida Calligraphy</vt:lpstr>
      <vt:lpstr>Myriad Pro Cond</vt:lpstr>
      <vt:lpstr>1_Office Theme</vt:lpstr>
      <vt:lpstr>Custom Design</vt:lpstr>
      <vt:lpstr>PowerPoint Presentation</vt:lpstr>
      <vt:lpstr>H2S (Hydrogen Sulfide)</vt:lpstr>
      <vt:lpstr>H2S (Hydrogen Sulfide)</vt:lpstr>
      <vt:lpstr>Training </vt:lpstr>
      <vt:lpstr>Procedures </vt:lpstr>
      <vt:lpstr>PowerPoint Presentation</vt:lpstr>
      <vt:lpstr>PowerPoint Presentation</vt:lpstr>
    </vt:vector>
  </TitlesOfParts>
  <Company>argus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Quantz</dc:creator>
  <cp:lastModifiedBy>Wayne Ehlke</cp:lastModifiedBy>
  <cp:revision>504</cp:revision>
  <cp:lastPrinted>2012-04-10T15:40:11Z</cp:lastPrinted>
  <dcterms:created xsi:type="dcterms:W3CDTF">2012-03-14T15:01:57Z</dcterms:created>
  <dcterms:modified xsi:type="dcterms:W3CDTF">2022-02-03T19:15:04Z</dcterms:modified>
</cp:coreProperties>
</file>