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1"/>
    <p:sldMasterId id="2147483660" r:id="rId2"/>
  </p:sldMasterIdLst>
  <p:notesMasterIdLst>
    <p:notesMasterId r:id="rId16"/>
  </p:notesMasterIdLst>
  <p:sldIdLst>
    <p:sldId id="285" r:id="rId3"/>
    <p:sldId id="337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297" r:id="rId15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500"/>
    <a:srgbClr val="FF6600"/>
    <a:srgbClr val="FF0000"/>
    <a:srgbClr val="FF3300"/>
    <a:srgbClr val="773B7F"/>
    <a:srgbClr val="0057A7"/>
    <a:srgbClr val="3E7CB4"/>
    <a:srgbClr val="5C93C7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16953-DBFF-47E0-AEBF-6D237D291681}" v="1" dt="2022-02-03T19:22:57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129" autoAdjust="0"/>
    <p:restoredTop sz="94660"/>
  </p:normalViewPr>
  <p:slideViewPr>
    <p:cSldViewPr>
      <p:cViewPr varScale="1">
        <p:scale>
          <a:sx n="108" d="100"/>
          <a:sy n="108" d="100"/>
        </p:scale>
        <p:origin x="23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300" d="100"/>
          <a:sy n="300" d="100"/>
        </p:scale>
        <p:origin x="852" y="6180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Ehlke" userId="a47e0ee3-44c3-4668-a09c-fd534b92b754" providerId="ADAL" clId="{0ED16953-DBFF-47E0-AEBF-6D237D291681}"/>
    <pc:docChg chg="modSld">
      <pc:chgData name="Wayne Ehlke" userId="a47e0ee3-44c3-4668-a09c-fd534b92b754" providerId="ADAL" clId="{0ED16953-DBFF-47E0-AEBF-6D237D291681}" dt="2022-02-03T19:23:02.574" v="3" actId="20577"/>
      <pc:docMkLst>
        <pc:docMk/>
      </pc:docMkLst>
      <pc:sldChg chg="modSp mod">
        <pc:chgData name="Wayne Ehlke" userId="a47e0ee3-44c3-4668-a09c-fd534b92b754" providerId="ADAL" clId="{0ED16953-DBFF-47E0-AEBF-6D237D291681}" dt="2022-02-03T19:23:02.574" v="3" actId="20577"/>
        <pc:sldMkLst>
          <pc:docMk/>
          <pc:sldMk cId="0" sldId="337"/>
        </pc:sldMkLst>
        <pc:spChg chg="mod">
          <ac:chgData name="Wayne Ehlke" userId="a47e0ee3-44c3-4668-a09c-fd534b92b754" providerId="ADAL" clId="{0ED16953-DBFF-47E0-AEBF-6D237D291681}" dt="2022-02-03T19:23:02.574" v="3" actId="20577"/>
          <ac:spMkLst>
            <pc:docMk/>
            <pc:sldMk cId="0" sldId="33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C9D1C-2D59-4C98-AA49-7BC4EC469AF9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57AF-382A-4A64-9BCD-B9BDACDB5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719D-043D-483D-8168-69BFCE2168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4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42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2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719D-043D-483D-8168-69BFCE2168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6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2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2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7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0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0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09C65-BA41-42DD-B080-5F1BDC1891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4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1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44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7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0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2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6200"/>
            <a:ext cx="5715000" cy="83820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rgbClr val="FF330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r>
              <a:rPr lang="en-US" dirty="0"/>
              <a:t>MASTER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6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4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33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9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76200"/>
            <a:ext cx="57912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yriad Pro Cond" pitchFamily="34" charset="0"/>
              </a:defRPr>
            </a:lvl1pPr>
          </a:lstStyle>
          <a:p>
            <a:r>
              <a:rPr lang="en-US" dirty="0"/>
              <a:t>Template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-ARGUS Internal use Only-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99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 Narrow" pitchFamily="34" charset="0"/>
              </a:defRPr>
            </a:lvl1pPr>
          </a:lstStyle>
          <a:p>
            <a:fld id="{A93AD835-E4F2-47C9-9AEF-4E7A684562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3200400" y="76200"/>
            <a:ext cx="5715000" cy="8382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Myriad Pro Cond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57A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68580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05800" y="6400800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240" y="6233160"/>
            <a:ext cx="737826" cy="5486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611778"/>
            <a:ext cx="6858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600" spc="300" dirty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©2014 PROFESSIONAL RESOURCES</a:t>
            </a:r>
            <a:r>
              <a:rPr lang="en-US" sz="600" spc="300" baseline="0" dirty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 IN SYSTEM MANAGEMENT, LLC</a:t>
            </a:r>
            <a:r>
              <a:rPr lang="en-US" sz="600" spc="300" dirty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16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-ARGUS Internal use Only-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4266-BB3E-46DD-99BF-BAB0E61BE2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GCVTxgY7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ealth\Shared\Corporate\Marketing\Images\Above the Clouds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8453" t="15948" b="157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9175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Portable Ladder Safety</a:t>
            </a:r>
          </a:p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Training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799" y="682256"/>
            <a:ext cx="6190361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82256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541865"/>
            <a:ext cx="9144000" cy="316135"/>
          </a:xfrm>
          <a:prstGeom prst="rect">
            <a:avLst/>
          </a:prstGeom>
          <a:solidFill>
            <a:srgbClr val="EE2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7A7"/>
              </a:solidFill>
            </a:endParaRPr>
          </a:p>
        </p:txBody>
      </p:sp>
      <p:pic>
        <p:nvPicPr>
          <p:cNvPr id="1028" name="Picture 4" descr="\\stealth\Shared\Corporate\Marketing\2013 MKT WIP\Branding\Colors &amp; Blocks\PRISM Orange_ Bloc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0916"/>
            <a:ext cx="9144000" cy="204181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04800"/>
            <a:ext cx="1431314" cy="1064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611779"/>
            <a:ext cx="916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©2014 PROFESSIONAL RESOURCES IN SYSTEM MANAGEMENT, LLC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1262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410200"/>
          </a:xfrm>
          <a:noFill/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Portable ladders are normally one of three types…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Straight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Extension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Step-ladders</a:t>
            </a:r>
          </a:p>
          <a:p>
            <a:pPr lvl="2">
              <a:buNone/>
            </a:pPr>
            <a:endParaRPr lang="en-US" sz="5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Portable ladders are normally constructed on one of three materials…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Wood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Aluminum</a:t>
            </a:r>
          </a:p>
          <a:p>
            <a:pPr lvl="2"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Fiberglass</a:t>
            </a:r>
          </a:p>
          <a:p>
            <a:pPr lvl="2">
              <a:buNone/>
            </a:pPr>
            <a:endParaRPr lang="en-US" sz="5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Wood ladders are difficult to maintain and have a limited service life. They are used less than they used to be.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5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Aluminum ladders are light-weight, maintenance-free, strong for their weight and bend before they break. Aluminum ladders are good general service ladders unless exposure to heat or electricity is expected.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5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Fiberglass ladders are strong, durable and relatively stable to heat and electricity. They are good general service ladders but are somewhat heavy.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Ladder Safety Review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photo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199"/>
            <a:ext cx="4064508" cy="5425013"/>
          </a:xfrm>
          <a:prstGeom prst="rect">
            <a:avLst/>
          </a:prstGeom>
          <a:noFill/>
          <a:ln w="4127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roup 266"/>
          <p:cNvGrpSpPr>
            <a:grpSpLocks/>
          </p:cNvGrpSpPr>
          <p:nvPr/>
        </p:nvGrpSpPr>
        <p:grpSpPr bwMode="auto">
          <a:xfrm>
            <a:off x="-228600" y="-92075"/>
            <a:ext cx="9601200" cy="7102475"/>
            <a:chOff x="108704063" y="108746925"/>
            <a:chExt cx="2962275" cy="2876550"/>
          </a:xfrm>
        </p:grpSpPr>
        <p:sp>
          <p:nvSpPr>
            <p:cNvPr id="1291" name="Rectangle 267" hidden="1"/>
            <p:cNvSpPr>
              <a:spLocks noChangeArrowheads="1"/>
            </p:cNvSpPr>
            <p:nvPr/>
          </p:nvSpPr>
          <p:spPr bwMode="auto">
            <a:xfrm>
              <a:off x="108704063" y="108746925"/>
              <a:ext cx="2962275" cy="28765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92" name="Group 268"/>
            <p:cNvGrpSpPr>
              <a:grpSpLocks/>
            </p:cNvGrpSpPr>
            <p:nvPr/>
          </p:nvGrpSpPr>
          <p:grpSpPr bwMode="auto">
            <a:xfrm>
              <a:off x="108704063" y="108746925"/>
              <a:ext cx="2962275" cy="2876550"/>
              <a:chOff x="108704063" y="108746925"/>
              <a:chExt cx="2962275" cy="2876550"/>
            </a:xfrm>
          </p:grpSpPr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108704063" y="108746925"/>
                <a:ext cx="2962275" cy="2876550"/>
              </a:xfrm>
              <a:prstGeom prst="rect">
                <a:avLst/>
              </a:prstGeom>
              <a:noFill/>
              <a:ln w="12700" algn="ctr">
                <a:solidFill>
                  <a:srgbClr val="006699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94" name="Group 270"/>
              <p:cNvGrpSpPr>
                <a:grpSpLocks/>
              </p:cNvGrpSpPr>
              <p:nvPr/>
            </p:nvGrpSpPr>
            <p:grpSpPr bwMode="auto">
              <a:xfrm>
                <a:off x="108758416" y="108789784"/>
                <a:ext cx="2853562" cy="2790833"/>
                <a:chOff x="108758416" y="108789784"/>
                <a:chExt cx="2853562" cy="2790833"/>
              </a:xfrm>
            </p:grpSpPr>
            <p:pic>
              <p:nvPicPr>
                <p:cNvPr id="1295" name="Picture 27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6" name="Picture 27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117976" y="108789784"/>
                  <a:ext cx="361642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7" name="Picture 27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47753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8" name="Picture 27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837095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99" name="Picture 27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185420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0" name="Picture 27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544979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1" name="Picture 27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1334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2" name="Picture 27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4772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3" name="Picture 279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09820923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4" name="Picture 280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1717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5" name="Picture 28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5155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6" name="Picture 28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906622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7" name="Picture 28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878978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8" name="Picture 28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13349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09" name="Picture 28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477210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0" name="Picture 28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09820923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1" name="Picture 28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5" y="110171798"/>
                  <a:ext cx="361643" cy="363360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2" name="Picture 28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5" y="110515511"/>
                  <a:ext cx="361643" cy="363360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3" name="Picture 289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6" y="11087354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4" name="Picture 290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8758417" y="111217259"/>
                  <a:ext cx="361641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5" name="Picture 291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117976" y="111217257"/>
                  <a:ext cx="361642" cy="363358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6" name="Picture 292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477536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7" name="Picture 293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09837095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8" name="Picture 294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185420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19" name="Picture 295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544979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0" name="Picture 296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0906622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1" name="Picture 297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10873544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22" name="Picture 298" descr="j0105230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>
                  <a:off x="111250336" y="111217257"/>
                  <a:ext cx="361642" cy="363359"/>
                </a:xfrm>
                <a:prstGeom prst="rect">
                  <a:avLst/>
                </a:prstGeom>
                <a:solidFill>
                  <a:srgbClr val="4C94B8"/>
                </a:solidFill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108863194" y="108894560"/>
                <a:ext cx="2661285" cy="2585085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006699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24" name="Text Box 300"/>
          <p:cNvSpPr txBox="1">
            <a:spLocks noChangeArrowheads="1" noChangeShapeType="1"/>
          </p:cNvSpPr>
          <p:nvPr/>
        </p:nvSpPr>
        <p:spPr bwMode="auto">
          <a:xfrm>
            <a:off x="663308" y="3509962"/>
            <a:ext cx="7834579" cy="30003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is awarded to: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5" name="Text Box 301"/>
          <p:cNvSpPr txBox="1">
            <a:spLocks noChangeArrowheads="1" noChangeShapeType="1"/>
          </p:cNvSpPr>
          <p:nvPr/>
        </p:nvSpPr>
        <p:spPr bwMode="auto">
          <a:xfrm>
            <a:off x="663308" y="1682750"/>
            <a:ext cx="7834579" cy="9144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opperplate Gothic Light" pitchFamily="34" charset="0"/>
                <a:cs typeface="Arial" pitchFamily="34" charset="0"/>
              </a:rPr>
              <a:t>Portable Ladder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Safety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Training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6" name="Text Box 302"/>
          <p:cNvSpPr txBox="1">
            <a:spLocks noChangeArrowheads="1" noChangeShapeType="1"/>
          </p:cNvSpPr>
          <p:nvPr/>
        </p:nvSpPr>
        <p:spPr bwMode="auto">
          <a:xfrm>
            <a:off x="663308" y="874712"/>
            <a:ext cx="7834579" cy="8001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Certificate of Completion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7" name="Text Box 303"/>
          <p:cNvSpPr txBox="1">
            <a:spLocks noChangeArrowheads="1" noChangeShapeType="1"/>
          </p:cNvSpPr>
          <p:nvPr/>
        </p:nvSpPr>
        <p:spPr bwMode="auto">
          <a:xfrm>
            <a:off x="663308" y="2603500"/>
            <a:ext cx="7834579" cy="4572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Computer Based and Instructor Lead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8" name="Text Box 304"/>
          <p:cNvSpPr txBox="1">
            <a:spLocks noChangeArrowheads="1" noChangeShapeType="1"/>
          </p:cNvSpPr>
          <p:nvPr/>
        </p:nvSpPr>
        <p:spPr bwMode="auto">
          <a:xfrm>
            <a:off x="663308" y="3671887"/>
            <a:ext cx="7834579" cy="685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u="sng" dirty="0">
                <a:solidFill>
                  <a:srgbClr val="000099"/>
                </a:solidFill>
                <a:latin typeface="Lucida Calligraphy" pitchFamily="66" charset="0"/>
                <a:cs typeface="Arial" pitchFamily="34" charset="0"/>
              </a:rPr>
              <a:t>                   </a:t>
            </a:r>
            <a:endParaRPr kumimoji="0" lang="en-US" sz="1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9" name="Text Box 305"/>
          <p:cNvSpPr txBox="1">
            <a:spLocks noChangeArrowheads="1" noChangeShapeType="1"/>
          </p:cNvSpPr>
          <p:nvPr/>
        </p:nvSpPr>
        <p:spPr bwMode="auto">
          <a:xfrm>
            <a:off x="663308" y="3054350"/>
            <a:ext cx="7834579" cy="3000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                                         Date:</a:t>
            </a:r>
            <a:r>
              <a:rPr kumimoji="0" lang="en-US" sz="1800" b="0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Bold" pitchFamily="34" charset="0"/>
                <a:cs typeface="Arial" pitchFamily="34" charset="0"/>
              </a:rPr>
              <a:t>                               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0" name="Text Box 306"/>
          <p:cNvSpPr txBox="1">
            <a:spLocks noChangeArrowheads="1" noChangeShapeType="1"/>
          </p:cNvSpPr>
          <p:nvPr/>
        </p:nvSpPr>
        <p:spPr bwMode="auto">
          <a:xfrm>
            <a:off x="510540" y="5246687"/>
            <a:ext cx="2880360" cy="6858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Copperplate Gothic Light" pitchFamily="34" charset="0"/>
                <a:cs typeface="Arial" pitchFamily="34" charset="0"/>
              </a:rPr>
              <a:t>Name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pperplate Gothic Light" pitchFamily="34" charset="0"/>
                <a:cs typeface="Arial" pitchFamily="34" charset="0"/>
              </a:rPr>
              <a:t> of Instructor</a:t>
            </a:r>
          </a:p>
        </p:txBody>
      </p:sp>
      <p:sp>
        <p:nvSpPr>
          <p:cNvPr id="1331" name="Line 307"/>
          <p:cNvSpPr>
            <a:spLocks noChangeShapeType="1"/>
          </p:cNvSpPr>
          <p:nvPr/>
        </p:nvSpPr>
        <p:spPr bwMode="auto">
          <a:xfrm>
            <a:off x="548640" y="5130800"/>
            <a:ext cx="2880360" cy="0"/>
          </a:xfrm>
          <a:prstGeom prst="line">
            <a:avLst/>
          </a:prstGeom>
          <a:noFill/>
          <a:ln w="3175" algn="ctr">
            <a:solidFill>
              <a:srgbClr val="5F5F5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" name="Picture 308" descr="PRISM Solutions TM FINAL 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596" y="4756150"/>
            <a:ext cx="1436980" cy="1216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3725981" y="3335011"/>
            <a:ext cx="24462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45962" y="4274730"/>
            <a:ext cx="33072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7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ealth\Shared\Corporate\Marketing\Images\Above the Clouds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8453" t="15948" b="157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9175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87649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UNEQUALLED EXPERIENCE, INVALUABLE RESULTS.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41865"/>
            <a:ext cx="9144000" cy="316135"/>
          </a:xfrm>
          <a:prstGeom prst="rect">
            <a:avLst/>
          </a:prstGeom>
          <a:solidFill>
            <a:srgbClr val="EE2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7A7"/>
              </a:solidFill>
            </a:endParaRPr>
          </a:p>
        </p:txBody>
      </p:sp>
      <p:pic>
        <p:nvPicPr>
          <p:cNvPr id="18" name="Picture 4" descr="\\stealth\Shared\Corporate\Marketing\2013 MKT WIP\Branding\Colors &amp; Blocks\PRISM Orange_ Bloc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20916"/>
            <a:ext cx="9144000" cy="204181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971799" y="682256"/>
            <a:ext cx="6190361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682256"/>
            <a:ext cx="838200" cy="1524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304800"/>
            <a:ext cx="1431314" cy="10643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611779"/>
            <a:ext cx="9163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3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©2014 PROFESSIONAL RESOURCES IN SYSTEM MANAGEMENT, LLC  |  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94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600" dirty="0">
                <a:solidFill>
                  <a:schemeClr val="tx1"/>
                </a:solidFill>
              </a:rPr>
              <a:t>To be completed by new employees and on an annual basis.</a:t>
            </a:r>
          </a:p>
          <a:p>
            <a:pPr lvl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Training is 2 parts:</a:t>
            </a:r>
          </a:p>
          <a:p>
            <a:pPr lvl="1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</a:rPr>
              <a:t>Ladder Safety: </a:t>
            </a:r>
            <a:r>
              <a:rPr lang="en-US" sz="1400" b="1" dirty="0">
                <a:solidFill>
                  <a:schemeClr val="tx1"/>
                </a:solidFill>
                <a:hlinkClick r:id="rId3"/>
              </a:rPr>
              <a:t>https://www.youtube.com/watch?v=THGCVTxgY7g</a:t>
            </a:r>
            <a:endParaRPr lang="en-US" sz="1400" u="sng" dirty="0">
              <a:solidFill>
                <a:schemeClr val="tx1"/>
              </a:solidFill>
            </a:endParaRPr>
          </a:p>
          <a:p>
            <a:pPr marL="1257300" lvl="2" indent="-342900">
              <a:buNone/>
            </a:pPr>
            <a:endParaRPr lang="en-US" sz="1400" u="sng" dirty="0"/>
          </a:p>
          <a:p>
            <a:pPr marL="1714500" lvl="3" indent="-342900">
              <a:buFont typeface="+mj-lt"/>
              <a:buAutoNum type="arabicPeriod"/>
            </a:pPr>
            <a:r>
              <a:rPr lang="en-US" sz="1400" u="sng" dirty="0">
                <a:solidFill>
                  <a:schemeClr val="tx1"/>
                </a:solidFill>
              </a:rPr>
              <a:t>Safe Ladder Use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u="sng" dirty="0">
                <a:solidFill>
                  <a:schemeClr val="tx1"/>
                </a:solidFill>
              </a:rPr>
              <a:t>Set-up procedures and components of a ladder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1400" u="sng" dirty="0">
                <a:solidFill>
                  <a:schemeClr val="tx1"/>
                </a:solidFill>
              </a:rPr>
              <a:t>Hazards associated with ladders</a:t>
            </a:r>
            <a:endParaRPr lang="en-US" sz="1400" dirty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endParaRPr lang="en-US" sz="900" dirty="0"/>
          </a:p>
          <a:p>
            <a:pPr marL="1257300" lvl="2" indent="-342900">
              <a:buNone/>
            </a:pPr>
            <a:r>
              <a:rPr lang="en-US" sz="1400" b="1" dirty="0">
                <a:solidFill>
                  <a:schemeClr val="tx1"/>
                </a:solidFill>
              </a:rPr>
              <a:t>2.    Review these slides after watching the video.</a:t>
            </a:r>
          </a:p>
          <a:p>
            <a:pPr marL="1257300" lvl="2" indent="-342900">
              <a:buFont typeface="+mj-lt"/>
              <a:buAutoNum type="arabicPeriod"/>
            </a:pPr>
            <a:endParaRPr lang="en-US" sz="9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000" dirty="0"/>
              <a:t>       </a:t>
            </a:r>
            <a:endParaRPr lang="en-US" sz="1400" dirty="0"/>
          </a:p>
          <a:p>
            <a:pPr>
              <a:buNone/>
            </a:pP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Training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16082"/>
            <a:ext cx="8077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United States, one person almost every day of the year is killed by </a:t>
            </a:r>
          </a:p>
          <a:p>
            <a:r>
              <a:rPr lang="en-US" dirty="0"/>
              <a:t>falling from a ladder; approximately 300 deaths and 130,000 serious injuries.</a:t>
            </a:r>
          </a:p>
          <a:p>
            <a:endParaRPr lang="en-US" dirty="0"/>
          </a:p>
          <a:p>
            <a:r>
              <a:rPr lang="en-US" dirty="0"/>
              <a:t>Probably hadn’t thought much about it, huh? After all, ladders are one of </a:t>
            </a:r>
          </a:p>
          <a:p>
            <a:r>
              <a:rPr lang="en-US" dirty="0"/>
              <a:t>those tools we use every day and take for granted. Yet, if a falling accident </a:t>
            </a:r>
          </a:p>
          <a:p>
            <a:r>
              <a:rPr lang="en-US" dirty="0"/>
              <a:t>occurs from a ladder, the chances are excellent the accident will result in </a:t>
            </a:r>
          </a:p>
          <a:p>
            <a:r>
              <a:rPr lang="en-US" dirty="0"/>
              <a:t>injury or death. </a:t>
            </a:r>
          </a:p>
          <a:p>
            <a:endParaRPr lang="en-US" dirty="0"/>
          </a:p>
          <a:p>
            <a:r>
              <a:rPr lang="en-US" dirty="0"/>
              <a:t>Besides the expense of  Worker’s Compensation Claims, the really </a:t>
            </a:r>
          </a:p>
          <a:p>
            <a:r>
              <a:rPr lang="en-US" dirty="0"/>
              <a:t>important issue is the pain and suffering a fall injury may bring - to you as a </a:t>
            </a:r>
          </a:p>
          <a:p>
            <a:r>
              <a:rPr lang="en-US" dirty="0"/>
              <a:t>victim, or to your survivors - and the lost productive time to your employer.</a:t>
            </a:r>
          </a:p>
          <a:p>
            <a:endParaRPr lang="en-US" dirty="0"/>
          </a:p>
          <a:p>
            <a:r>
              <a:rPr lang="en-US" dirty="0">
                <a:cs typeface="Times New Roman" pitchFamily="18" charset="0"/>
              </a:rPr>
              <a:t>Fortunately, almost all falls are preventable – if the fundamentals of ladder </a:t>
            </a:r>
          </a:p>
          <a:p>
            <a:r>
              <a:rPr lang="en-US" dirty="0">
                <a:cs typeface="Times New Roman" pitchFamily="18" charset="0"/>
              </a:rPr>
              <a:t>construction, use and safety are understood.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sz="1400" dirty="0"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400" dirty="0"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16082"/>
            <a:ext cx="80772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all their apparent simplicity, two primary hazards are associated with the </a:t>
            </a:r>
          </a:p>
          <a:p>
            <a:r>
              <a:rPr lang="en-US" b="1" dirty="0"/>
              <a:t>use of ladders. The hazards are…</a:t>
            </a:r>
          </a:p>
          <a:p>
            <a:endParaRPr lang="en-US" sz="5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Falls (and the sudden stop at the bottom!)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Electrical hazards </a:t>
            </a:r>
          </a:p>
          <a:p>
            <a:pPr lvl="2">
              <a:buFontTx/>
              <a:buChar char="•"/>
            </a:pPr>
            <a:r>
              <a:rPr lang="en-US" dirty="0"/>
              <a:t>Electrocution</a:t>
            </a:r>
          </a:p>
          <a:p>
            <a:pPr lvl="2">
              <a:buFontTx/>
              <a:buChar char="•"/>
            </a:pPr>
            <a:r>
              <a:rPr lang="en-US" dirty="0"/>
              <a:t>Shocks (often with resulting falls with sudden stops at the bottom!)</a:t>
            </a:r>
          </a:p>
          <a:p>
            <a:endParaRPr lang="en-US" dirty="0"/>
          </a:p>
          <a:p>
            <a:r>
              <a:rPr lang="en-US" dirty="0"/>
              <a:t>In this course, you will learn how ladders are designed and constructed, </a:t>
            </a:r>
          </a:p>
          <a:p>
            <a:r>
              <a:rPr lang="en-US" dirty="0"/>
              <a:t>how to use portable ladders safety. You will also learn about the safety </a:t>
            </a:r>
          </a:p>
          <a:p>
            <a:r>
              <a:rPr lang="en-US" dirty="0"/>
              <a:t>equipment necessary to safely climb fixed ladders at industrial facilities.</a:t>
            </a:r>
          </a:p>
          <a:p>
            <a:endParaRPr lang="en-US" dirty="0"/>
          </a:p>
          <a:p>
            <a:r>
              <a:rPr lang="en-US" dirty="0"/>
              <a:t>As in any knowledge-based course, the development of hands-on skills in </a:t>
            </a:r>
          </a:p>
          <a:p>
            <a:r>
              <a:rPr lang="en-US" dirty="0"/>
              <a:t>the deployment, use and maintenance of fall arrest equipment is essential </a:t>
            </a:r>
          </a:p>
          <a:p>
            <a:r>
              <a:rPr lang="en-US" dirty="0"/>
              <a:t>before climbing industrial fixed ladders.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18779"/>
            <a:ext cx="8077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3366"/>
                </a:solidFill>
              </a:rPr>
              <a:t>Portable ladders and electricity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</a:rPr>
              <a:t>Right up front, the student should understand that portable ladders (of any type) and electricity truly do not mix!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</a:rPr>
              <a:t>Portable ladders are difficult to handle and can easily an accidentally break lighting and other power fixtures.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</a:rPr>
              <a:t>Worse, portable ladders used outdoors can contact elevated high tension supply lines by accident resulting in electrocution. In many cases, conductive ladders do not have to contact the line – they can merely come sufficiently close to it to cause a short circuit through the ladder to ground.</a:t>
            </a:r>
            <a:endParaRPr lang="en-US" dirty="0"/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81000" y="47244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>
                <a:solidFill>
                  <a:srgbClr val="003366"/>
                </a:solidFill>
                <a:latin typeface="Arial" charset="0"/>
              </a:rPr>
              <a:t>Do not use metal (or wet) ladders when working near power-lines or fixtures. Keep all ladders at least ten feet away from residential power-lines and much further away from larger power-lines.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18779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Some safety pointers for using straight and extension ladders</a:t>
            </a:r>
          </a:p>
          <a:p>
            <a:endParaRPr lang="en-US" u="sng" dirty="0"/>
          </a:p>
          <a:p>
            <a:pPr lvl="1"/>
            <a:r>
              <a:rPr lang="en-US" u="sng" dirty="0"/>
              <a:t>1. Keep your belt buckle between the rails!</a:t>
            </a:r>
          </a:p>
          <a:p>
            <a:pPr lvl="2"/>
            <a:r>
              <a:rPr lang="en-US" dirty="0"/>
              <a:t>Keeping your belt buckle between the rails means that you have not </a:t>
            </a:r>
          </a:p>
          <a:p>
            <a:pPr lvl="2"/>
            <a:r>
              <a:rPr lang="en-US" dirty="0"/>
              <a:t>extended your weight far over one rail causing the ladder to over-</a:t>
            </a:r>
          </a:p>
          <a:p>
            <a:pPr lvl="2"/>
            <a:r>
              <a:rPr lang="en-US" dirty="0"/>
              <a:t>balance, slip and fall.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2. Never hand carry loads up a ladder!</a:t>
            </a:r>
          </a:p>
          <a:p>
            <a:pPr lvl="2"/>
            <a:r>
              <a:rPr lang="en-US" dirty="0"/>
              <a:t>If tools or supplies are required, carry them in your pocket, in a tool </a:t>
            </a:r>
          </a:p>
          <a:p>
            <a:pPr lvl="2"/>
            <a:r>
              <a:rPr lang="en-US" dirty="0"/>
              <a:t>belt, or lift them from the ground in a line.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3. Always use a three-point stance!</a:t>
            </a:r>
          </a:p>
          <a:p>
            <a:pPr lvl="1"/>
            <a:r>
              <a:rPr lang="en-US" dirty="0"/>
              <a:t>	One hand and both feet on the ladder; both hands and one foot on 	the ladder.  If you must work with both hands, hook one leg over a 	rung to hold and support you.</a:t>
            </a:r>
            <a:endParaRPr lang="en-US" u="sn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18779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/>
              <a:t>4. Never stand on the ladder’s top three rungs!</a:t>
            </a:r>
          </a:p>
          <a:p>
            <a:pPr lvl="1"/>
            <a:r>
              <a:rPr lang="en-US" dirty="0"/>
              <a:t>		Its easy to overbalance and fall off.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5. Never use a ladder that is damaged or weakened!</a:t>
            </a:r>
          </a:p>
          <a:p>
            <a:pPr lvl="1"/>
            <a:r>
              <a:rPr lang="en-US" dirty="0"/>
              <a:t>	</a:t>
            </a:r>
          </a:p>
          <a:p>
            <a:pPr lvl="1"/>
            <a:r>
              <a:rPr lang="en-US" u="sng" dirty="0"/>
              <a:t>6. Never “walk” a ladder into position while you are on it!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Climb down and re-position the ladder from the ground.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7. Use care around electrical fixtures!</a:t>
            </a:r>
          </a:p>
          <a:p>
            <a:pPr lvl="2"/>
            <a:r>
              <a:rPr lang="en-US" dirty="0"/>
              <a:t>You can get an electrical shock on any ladder, but dry fiberglass </a:t>
            </a:r>
          </a:p>
          <a:p>
            <a:pPr lvl="2"/>
            <a:r>
              <a:rPr lang="en-US" dirty="0"/>
              <a:t>and wood ladders do not normally conduct electricity. Using </a:t>
            </a:r>
          </a:p>
          <a:p>
            <a:pPr lvl="2"/>
            <a:r>
              <a:rPr lang="en-US" dirty="0"/>
              <a:t>aluminum ladders around electrical fixtures can result in </a:t>
            </a:r>
          </a:p>
          <a:p>
            <a:pPr lvl="2"/>
            <a:r>
              <a:rPr lang="en-US" dirty="0"/>
              <a:t>electrocution.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18779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/>
              <a:t>8. Never use a ladder in front of a door unless it is locked, blocked or guarded!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9. Never use a ladder in a strong wind!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10. Never have more than one person on a ladder at one time!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11. Never carry a ladder in the vertical position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	Carry a ladder in the horizontal only.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12. Never jump from a ladder!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13. Be certain you are in good enough physical condition to climb!</a:t>
            </a:r>
          </a:p>
          <a:p>
            <a:pPr lvl="2"/>
            <a:r>
              <a:rPr lang="en-US" dirty="0"/>
              <a:t>Includes not being under the influence of alcohol or drugs that </a:t>
            </a:r>
          </a:p>
          <a:p>
            <a:pPr lvl="2"/>
            <a:r>
              <a:rPr lang="en-US" dirty="0"/>
              <a:t>make you dizzy, drowsy or subject you to fainting.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418779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/>
              <a:t>14. Make sure ladders are kept free of oils, greases or other contaminants that may cause slipping!</a:t>
            </a:r>
          </a:p>
          <a:p>
            <a:pPr lvl="1"/>
            <a:endParaRPr lang="en-US" dirty="0"/>
          </a:p>
          <a:p>
            <a:pPr lvl="1"/>
            <a:r>
              <a:rPr lang="en-US" u="sng" dirty="0">
                <a:cs typeface="Times New Roman" pitchFamily="18" charset="0"/>
              </a:rPr>
              <a:t>15. Use ladders only for their intended purpose</a:t>
            </a:r>
            <a:r>
              <a:rPr lang="en-US" u="sng" dirty="0"/>
              <a:t>!</a:t>
            </a:r>
          </a:p>
          <a:p>
            <a:pPr lvl="2"/>
            <a:r>
              <a:rPr lang="en-US" dirty="0"/>
              <a:t>Ladders are </a:t>
            </a:r>
            <a:r>
              <a:rPr lang="en-US" u="sng" dirty="0"/>
              <a:t>not </a:t>
            </a:r>
            <a:r>
              <a:rPr lang="en-US" dirty="0"/>
              <a:t>bridges. If you need to bridge a gap with a ladder, a </a:t>
            </a:r>
          </a:p>
          <a:p>
            <a:pPr lvl="2"/>
            <a:r>
              <a:rPr lang="en-US" dirty="0"/>
              <a:t>whole different load bearing analysis must be done to ensure </a:t>
            </a:r>
          </a:p>
          <a:p>
            <a:pPr lvl="2"/>
            <a:r>
              <a:rPr lang="en-US" dirty="0"/>
              <a:t>safety.</a:t>
            </a:r>
          </a:p>
          <a:p>
            <a:pPr lvl="1"/>
            <a:endParaRPr lang="en-US" u="sng" dirty="0"/>
          </a:p>
          <a:p>
            <a:pPr lvl="1"/>
            <a:r>
              <a:rPr lang="en-US" u="sng" dirty="0">
                <a:cs typeface="Times New Roman" pitchFamily="18" charset="0"/>
              </a:rPr>
              <a:t>16. Secure ladders subject to displacement by other inadvertent workplace activities!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u="sng" dirty="0">
                <a:cs typeface="Times New Roman" pitchFamily="18" charset="0"/>
              </a:rPr>
              <a:t>17. Keep areas around tops and bottoms or ladders clear!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u="sng" dirty="0">
                <a:cs typeface="Times New Roman" pitchFamily="18" charset="0"/>
              </a:rPr>
              <a:t>18. Do not move shift or extend ladders while in use</a:t>
            </a:r>
            <a:r>
              <a:rPr lang="en-US" u="sng" dirty="0"/>
              <a:t>!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Ladder Safety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1094</Words>
  <Application>Microsoft Office PowerPoint</Application>
  <PresentationFormat>On-screen Show (4:3)</PresentationFormat>
  <Paragraphs>155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Copperplate Gothic Bold</vt:lpstr>
      <vt:lpstr>Copperplate Gothic Light</vt:lpstr>
      <vt:lpstr>Lucida Calligraphy</vt:lpstr>
      <vt:lpstr>Myriad Pro Cond</vt:lpstr>
      <vt:lpstr>1_Office Theme</vt:lpstr>
      <vt:lpstr>Custom Design</vt:lpstr>
      <vt:lpstr>PowerPoint Presentation</vt:lpstr>
      <vt:lpstr>Training </vt:lpstr>
      <vt:lpstr>Ladder Safety</vt:lpstr>
      <vt:lpstr>Ladder Safety</vt:lpstr>
      <vt:lpstr>Ladder Safety</vt:lpstr>
      <vt:lpstr>Ladder Safety</vt:lpstr>
      <vt:lpstr>Ladder Safety</vt:lpstr>
      <vt:lpstr>Ladder Safety</vt:lpstr>
      <vt:lpstr>Ladder Safety</vt:lpstr>
      <vt:lpstr>Ladder Safety</vt:lpstr>
      <vt:lpstr>Ladder Safety Review</vt:lpstr>
      <vt:lpstr>PowerPoint Presentation</vt:lpstr>
      <vt:lpstr>PowerPoint Presentation</vt:lpstr>
    </vt:vector>
  </TitlesOfParts>
  <Company>argus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Quantz</dc:creator>
  <cp:lastModifiedBy>Wayne Ehlke</cp:lastModifiedBy>
  <cp:revision>504</cp:revision>
  <cp:lastPrinted>2012-04-10T15:40:11Z</cp:lastPrinted>
  <dcterms:created xsi:type="dcterms:W3CDTF">2012-03-14T15:01:57Z</dcterms:created>
  <dcterms:modified xsi:type="dcterms:W3CDTF">2022-02-03T19:23:05Z</dcterms:modified>
</cp:coreProperties>
</file>