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4"/>
    <p:sldMasterId id="2147483660" r:id="rId5"/>
  </p:sldMasterIdLst>
  <p:notesMasterIdLst>
    <p:notesMasterId r:id="rId15"/>
  </p:notesMasterIdLst>
  <p:sldIdLst>
    <p:sldId id="285" r:id="rId6"/>
    <p:sldId id="339" r:id="rId7"/>
    <p:sldId id="340" r:id="rId8"/>
    <p:sldId id="341" r:id="rId9"/>
    <p:sldId id="342" r:id="rId10"/>
    <p:sldId id="344" r:id="rId11"/>
    <p:sldId id="345" r:id="rId12"/>
    <p:sldId id="338" r:id="rId13"/>
    <p:sldId id="297" r:id="rId14"/>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500"/>
    <a:srgbClr val="FF6600"/>
    <a:srgbClr val="FF0000"/>
    <a:srgbClr val="FF3300"/>
    <a:srgbClr val="773B7F"/>
    <a:srgbClr val="0057A7"/>
    <a:srgbClr val="3E7CB4"/>
    <a:srgbClr val="5C93C7"/>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C4EA49-9499-4DA9-9EE3-68385BE86B34}" v="1" dt="2021-01-12T16:51:44.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6129" autoAdjust="0"/>
    <p:restoredTop sz="94660"/>
  </p:normalViewPr>
  <p:slideViewPr>
    <p:cSldViewPr>
      <p:cViewPr varScale="1">
        <p:scale>
          <a:sx n="81" d="100"/>
          <a:sy n="81" d="100"/>
        </p:scale>
        <p:origin x="2011" y="62"/>
      </p:cViewPr>
      <p:guideLst>
        <p:guide orient="horz" pos="2160"/>
        <p:guide pos="2880"/>
      </p:guideLst>
    </p:cSldViewPr>
  </p:slideViewPr>
  <p:notesTextViewPr>
    <p:cViewPr>
      <p:scale>
        <a:sx n="1" d="1"/>
        <a:sy n="1" d="1"/>
      </p:scale>
      <p:origin x="0" y="0"/>
    </p:cViewPr>
  </p:notesTextViewPr>
  <p:notesViewPr>
    <p:cSldViewPr>
      <p:cViewPr>
        <p:scale>
          <a:sx n="300" d="100"/>
          <a:sy n="300" d="100"/>
        </p:scale>
        <p:origin x="852" y="618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 Cadwallader" userId="82a1359e-5e13-4962-a865-b3872ddebd0e" providerId="ADAL" clId="{1BC4EA49-9499-4DA9-9EE3-68385BE86B34}"/>
    <pc:docChg chg="custSel delSld modSld modMainMaster">
      <pc:chgData name="Susan Cadwallader" userId="82a1359e-5e13-4962-a865-b3872ddebd0e" providerId="ADAL" clId="{1BC4EA49-9499-4DA9-9EE3-68385BE86B34}" dt="2021-01-12T16:58:02.265" v="93" actId="20577"/>
      <pc:docMkLst>
        <pc:docMk/>
      </pc:docMkLst>
      <pc:sldChg chg="modSp mod">
        <pc:chgData name="Susan Cadwallader" userId="82a1359e-5e13-4962-a865-b3872ddebd0e" providerId="ADAL" clId="{1BC4EA49-9499-4DA9-9EE3-68385BE86B34}" dt="2021-01-12T16:56:51.836" v="80" actId="20577"/>
        <pc:sldMkLst>
          <pc:docMk/>
          <pc:sldMk cId="1812626381" sldId="285"/>
        </pc:sldMkLst>
        <pc:spChg chg="mod">
          <ac:chgData name="Susan Cadwallader" userId="82a1359e-5e13-4962-a865-b3872ddebd0e" providerId="ADAL" clId="{1BC4EA49-9499-4DA9-9EE3-68385BE86B34}" dt="2021-01-12T16:56:51.836" v="80" actId="20577"/>
          <ac:spMkLst>
            <pc:docMk/>
            <pc:sldMk cId="1812626381" sldId="285"/>
            <ac:spMk id="12" creationId="{00000000-0000-0000-0000-000000000000}"/>
          </ac:spMkLst>
        </pc:spChg>
      </pc:sldChg>
      <pc:sldChg chg="modSp mod">
        <pc:chgData name="Susan Cadwallader" userId="82a1359e-5e13-4962-a865-b3872ddebd0e" providerId="ADAL" clId="{1BC4EA49-9499-4DA9-9EE3-68385BE86B34}" dt="2021-01-12T16:57:43.771" v="88" actId="20577"/>
        <pc:sldMkLst>
          <pc:docMk/>
          <pc:sldMk cId="104942401" sldId="297"/>
        </pc:sldMkLst>
        <pc:spChg chg="mod">
          <ac:chgData name="Susan Cadwallader" userId="82a1359e-5e13-4962-a865-b3872ddebd0e" providerId="ADAL" clId="{1BC4EA49-9499-4DA9-9EE3-68385BE86B34}" dt="2021-01-12T16:57:43.771" v="88" actId="20577"/>
          <ac:spMkLst>
            <pc:docMk/>
            <pc:sldMk cId="104942401" sldId="297"/>
            <ac:spMk id="11" creationId="{00000000-0000-0000-0000-000000000000}"/>
          </ac:spMkLst>
        </pc:spChg>
      </pc:sldChg>
      <pc:sldChg chg="delSp modSp mod">
        <pc:chgData name="Susan Cadwallader" userId="82a1359e-5e13-4962-a865-b3872ddebd0e" providerId="ADAL" clId="{1BC4EA49-9499-4DA9-9EE3-68385BE86B34}" dt="2021-01-12T16:56:37.416" v="76" actId="478"/>
        <pc:sldMkLst>
          <pc:docMk/>
          <pc:sldMk cId="0" sldId="338"/>
        </pc:sldMkLst>
        <pc:spChg chg="mod">
          <ac:chgData name="Susan Cadwallader" userId="82a1359e-5e13-4962-a865-b3872ddebd0e" providerId="ADAL" clId="{1BC4EA49-9499-4DA9-9EE3-68385BE86B34}" dt="2021-01-12T16:55:39.190" v="41" actId="20577"/>
          <ac:spMkLst>
            <pc:docMk/>
            <pc:sldMk cId="0" sldId="338"/>
            <ac:spMk id="1327" creationId="{00000000-0000-0000-0000-000000000000}"/>
          </ac:spMkLst>
        </pc:spChg>
        <pc:spChg chg="mod">
          <ac:chgData name="Susan Cadwallader" userId="82a1359e-5e13-4962-a865-b3872ddebd0e" providerId="ADAL" clId="{1BC4EA49-9499-4DA9-9EE3-68385BE86B34}" dt="2021-01-12T16:56:01.567" v="73" actId="20577"/>
          <ac:spMkLst>
            <pc:docMk/>
            <pc:sldMk cId="0" sldId="338"/>
            <ac:spMk id="1329" creationId="{00000000-0000-0000-0000-000000000000}"/>
          </ac:spMkLst>
        </pc:spChg>
        <pc:spChg chg="del">
          <ac:chgData name="Susan Cadwallader" userId="82a1359e-5e13-4962-a865-b3872ddebd0e" providerId="ADAL" clId="{1BC4EA49-9499-4DA9-9EE3-68385BE86B34}" dt="2021-01-12T16:56:35.169" v="75" actId="478"/>
          <ac:spMkLst>
            <pc:docMk/>
            <pc:sldMk cId="0" sldId="338"/>
            <ac:spMk id="1330" creationId="{00000000-0000-0000-0000-000000000000}"/>
          </ac:spMkLst>
        </pc:spChg>
        <pc:spChg chg="del">
          <ac:chgData name="Susan Cadwallader" userId="82a1359e-5e13-4962-a865-b3872ddebd0e" providerId="ADAL" clId="{1BC4EA49-9499-4DA9-9EE3-68385BE86B34}" dt="2021-01-12T16:56:37.416" v="76" actId="478"/>
          <ac:spMkLst>
            <pc:docMk/>
            <pc:sldMk cId="0" sldId="338"/>
            <ac:spMk id="1331" creationId="{00000000-0000-0000-0000-000000000000}"/>
          </ac:spMkLst>
        </pc:spChg>
        <pc:picChg chg="del">
          <ac:chgData name="Susan Cadwallader" userId="82a1359e-5e13-4962-a865-b3872ddebd0e" providerId="ADAL" clId="{1BC4EA49-9499-4DA9-9EE3-68385BE86B34}" dt="2021-01-12T16:56:26.168" v="74" actId="478"/>
          <ac:picMkLst>
            <pc:docMk/>
            <pc:sldMk cId="0" sldId="338"/>
            <ac:picMk id="1333" creationId="{00000000-0000-0000-0000-000000000000}"/>
          </ac:picMkLst>
        </pc:picChg>
      </pc:sldChg>
      <pc:sldChg chg="modSp mod">
        <pc:chgData name="Susan Cadwallader" userId="82a1359e-5e13-4962-a865-b3872ddebd0e" providerId="ADAL" clId="{1BC4EA49-9499-4DA9-9EE3-68385BE86B34}" dt="2021-01-12T16:58:02.265" v="93" actId="20577"/>
        <pc:sldMkLst>
          <pc:docMk/>
          <pc:sldMk cId="0" sldId="339"/>
        </pc:sldMkLst>
        <pc:spChg chg="mod">
          <ac:chgData name="Susan Cadwallader" userId="82a1359e-5e13-4962-a865-b3872ddebd0e" providerId="ADAL" clId="{1BC4EA49-9499-4DA9-9EE3-68385BE86B34}" dt="2021-01-12T16:58:02.265" v="93" actId="20577"/>
          <ac:spMkLst>
            <pc:docMk/>
            <pc:sldMk cId="0" sldId="339"/>
            <ac:spMk id="5" creationId="{00000000-0000-0000-0000-000000000000}"/>
          </ac:spMkLst>
        </pc:spChg>
      </pc:sldChg>
      <pc:sldChg chg="del">
        <pc:chgData name="Susan Cadwallader" userId="82a1359e-5e13-4962-a865-b3872ddebd0e" providerId="ADAL" clId="{1BC4EA49-9499-4DA9-9EE3-68385BE86B34}" dt="2021-01-12T16:55:13.900" v="18" actId="47"/>
        <pc:sldMkLst>
          <pc:docMk/>
          <pc:sldMk cId="0" sldId="343"/>
        </pc:sldMkLst>
      </pc:sldChg>
      <pc:sldMasterChg chg="modSp mod">
        <pc:chgData name="Susan Cadwallader" userId="82a1359e-5e13-4962-a865-b3872ddebd0e" providerId="ADAL" clId="{1BC4EA49-9499-4DA9-9EE3-68385BE86B34}" dt="2021-01-12T16:57:26.467" v="84" actId="20577"/>
        <pc:sldMasterMkLst>
          <pc:docMk/>
          <pc:sldMasterMk cId="1071632251" sldId="2147483673"/>
        </pc:sldMasterMkLst>
        <pc:spChg chg="mod">
          <ac:chgData name="Susan Cadwallader" userId="82a1359e-5e13-4962-a865-b3872ddebd0e" providerId="ADAL" clId="{1BC4EA49-9499-4DA9-9EE3-68385BE86B34}" dt="2021-01-12T16:57:26.467" v="84" actId="20577"/>
          <ac:spMkLst>
            <pc:docMk/>
            <pc:sldMasterMk cId="1071632251" sldId="2147483673"/>
            <ac:spMk id="11"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872C9D1C-2D59-4C98-AA49-7BC4EC469AF9}" type="datetimeFigureOut">
              <a:rPr lang="en-US" smtClean="0"/>
              <a:pPr/>
              <a:t>1/12/2021</a:t>
            </a:fld>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63CF57AF-382A-4A64-9BCD-B9BDACDB551F}" type="slidenum">
              <a:rPr lang="en-US" smtClean="0"/>
              <a:pPr/>
              <a:t>‹#›</a:t>
            </a:fld>
            <a:endParaRPr lang="en-US" dirty="0"/>
          </a:p>
        </p:txBody>
      </p:sp>
    </p:spTree>
    <p:extLst>
      <p:ext uri="{BB962C8B-B14F-4D97-AF65-F5344CB8AC3E}">
        <p14:creationId xmlns:p14="http://schemas.microsoft.com/office/powerpoint/2010/main" val="61417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C719D-043D-483D-8168-69BFCE2168BC}" type="slidenum">
              <a:rPr lang="en-US" smtClean="0"/>
              <a:pPr/>
              <a:t>1</a:t>
            </a:fld>
            <a:endParaRPr lang="en-US" dirty="0"/>
          </a:p>
        </p:txBody>
      </p:sp>
    </p:spTree>
    <p:extLst>
      <p:ext uri="{BB962C8B-B14F-4D97-AF65-F5344CB8AC3E}">
        <p14:creationId xmlns:p14="http://schemas.microsoft.com/office/powerpoint/2010/main" val="208597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a:t>A Hazards</a:t>
            </a:r>
            <a:r>
              <a:rPr lang="en-US" baseline="0" dirty="0"/>
              <a:t> Communications program will be established at the Unit Level.</a:t>
            </a:r>
          </a:p>
          <a:p>
            <a:pPr marL="228600" indent="-228600">
              <a:buAutoNum type="arabicPeriod"/>
            </a:pPr>
            <a:endParaRPr lang="en-US" baseline="0" dirty="0"/>
          </a:p>
          <a:p>
            <a:pPr marL="228600" indent="-228600">
              <a:buAutoNum type="arabicPeriod"/>
            </a:pPr>
            <a:r>
              <a:rPr lang="en-US" baseline="0" dirty="0"/>
              <a:t>Training will be conducted yearly at a minimum.</a:t>
            </a:r>
          </a:p>
          <a:p>
            <a:pPr marL="228600" indent="-228600">
              <a:buAutoNum type="arabicPeriod"/>
            </a:pPr>
            <a:endParaRPr lang="en-US" baseline="0" dirty="0"/>
          </a:p>
          <a:p>
            <a:pPr marL="228600" indent="-228600">
              <a:buAutoNum type="arabicPeriod"/>
            </a:pPr>
            <a:r>
              <a:rPr lang="en-US" baseline="0" dirty="0"/>
              <a:t>Additional PowerPoint slides can be obtained through the additional support package.</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1ED09C65-BA41-42DD-B080-5F1BDC1891C3}"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Hazard Communication Standard (HCS) is now aligned with the Globally Harmonized System of Classification and Labeling of Chemicals (GHS). This update to the Hazard Communication Standard (HCS) will provide a common and coherent approach to classifying chemicals and communicating hazard information on labels and safety data sheets.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Once implemented, the revised standard will improve the quality and consistency of hazard information in the workplace, making it safer for workers by providing easily understandable information on appropriate handling and safe use of hazardous chemicals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GHS does not replace OSHA regulation,</a:t>
            </a:r>
            <a:r>
              <a:rPr lang="en-US" baseline="0" dirty="0"/>
              <a:t> it simply </a:t>
            </a:r>
            <a:r>
              <a:rPr lang="en-US" dirty="0">
                <a:ea typeface="ＭＳ Ｐゴシック" pitchFamily="34" charset="-128"/>
              </a:rPr>
              <a:t>is intended to standardize the information about hazard substances for people all over </a:t>
            </a:r>
            <a:br>
              <a:rPr lang="en-US" dirty="0">
                <a:ea typeface="ＭＳ Ｐゴシック" pitchFamily="34" charset="-128"/>
              </a:rPr>
            </a:br>
            <a:r>
              <a:rPr lang="en-US" dirty="0">
                <a:ea typeface="ＭＳ Ｐゴシック" pitchFamily="34" charset="-128"/>
              </a:rPr>
              <a:t>the world. </a:t>
            </a:r>
            <a:endParaRPr lang="en-US" dirty="0"/>
          </a:p>
          <a:p>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4. </a:t>
            </a:r>
            <a:r>
              <a:rPr lang="en-US" baseline="0" dirty="0"/>
              <a:t>Additional PowerPoint slides can be obtained through the additional support package.</a:t>
            </a:r>
            <a:endParaRPr lang="en-US" dirty="0"/>
          </a:p>
          <a:p>
            <a:r>
              <a:rPr lang="en-US" dirty="0"/>
              <a:t> </a:t>
            </a:r>
          </a:p>
        </p:txBody>
      </p:sp>
      <p:sp>
        <p:nvSpPr>
          <p:cNvPr id="4" name="Slide Number Placeholder 3"/>
          <p:cNvSpPr>
            <a:spLocks noGrp="1"/>
          </p:cNvSpPr>
          <p:nvPr>
            <p:ph type="sldNum" sz="quarter" idx="10"/>
          </p:nvPr>
        </p:nvSpPr>
        <p:spPr/>
        <p:txBody>
          <a:bodyPr/>
          <a:lstStyle/>
          <a:p>
            <a:fld id="{1ED09C65-BA41-42DD-B080-5F1BDC1891C3}"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p:spPr>
        <p:txBody>
          <a:bodyPr/>
          <a:lstStyle/>
          <a:p>
            <a:r>
              <a:rPr lang="en-US" dirty="0">
                <a:ea typeface="ＭＳ Ｐゴシック" pitchFamily="34" charset="-128"/>
              </a:rPr>
              <a:t>Globally Harmonized System, like everything introduced new into the industry has</a:t>
            </a:r>
            <a:r>
              <a:rPr lang="en-US" baseline="0" dirty="0">
                <a:ea typeface="ＭＳ Ｐゴシック" pitchFamily="34" charset="-128"/>
              </a:rPr>
              <a:t> a </a:t>
            </a:r>
            <a:r>
              <a:rPr lang="en-US" dirty="0">
                <a:ea typeface="ＭＳ Ｐゴシック" pitchFamily="34" charset="-128"/>
              </a:rPr>
              <a:t>phase-in period. The chart above depicts the drop dead dates for training employees, compliance with all modified provisions of the final rule, as well as integration into their organizations Hazard Communication Program.</a:t>
            </a:r>
          </a:p>
          <a:p>
            <a:endParaRPr lang="en-US" dirty="0">
              <a:ea typeface="ＭＳ Ｐゴシック" pitchFamily="34" charset="-128"/>
            </a:endParaRPr>
          </a:p>
          <a:p>
            <a:endParaRPr lang="en-US" dirty="0">
              <a:ea typeface="ＭＳ Ｐゴシック" pitchFamily="34" charset="-128"/>
            </a:endParaRPr>
          </a:p>
          <a:p>
            <a:endParaRPr lang="en-US" dirty="0">
              <a:latin typeface="Calibri" pitchFamily="34" charset="0"/>
              <a:ea typeface="Calibri" pitchFamily="34" charset="0"/>
              <a:cs typeface="Times New Roman" pitchFamily="18" charset="0"/>
            </a:endParaRPr>
          </a:p>
          <a:p>
            <a:endParaRPr lang="en-US" dirty="0">
              <a:ea typeface="ＭＳ Ｐゴシック" pitchFamily="34" charset="-128"/>
            </a:endParaRPr>
          </a:p>
          <a:p>
            <a:endParaRPr lang="en-US" dirty="0">
              <a:ea typeface="ＭＳ Ｐゴシック" pitchFamily="34" charset="-128"/>
            </a:endParaRPr>
          </a:p>
        </p:txBody>
      </p:sp>
      <p:sp>
        <p:nvSpPr>
          <p:cNvPr id="11268" name="Slide Number Placeholder 3"/>
          <p:cNvSpPr>
            <a:spLocks noGrp="1"/>
          </p:cNvSpPr>
          <p:nvPr>
            <p:ph type="sldNum" sz="quarter" idx="5"/>
          </p:nvPr>
        </p:nvSpPr>
        <p:spPr>
          <a:noFill/>
        </p:spPr>
        <p:txBody>
          <a:bodyPr/>
          <a:lstStyle/>
          <a:p>
            <a:fld id="{8F3D2273-E6F5-44D4-89A0-33B53B1C9A08}" type="slidenum">
              <a:rPr lang="en-US" smtClean="0">
                <a:latin typeface="Arial" charset="0"/>
                <a:cs typeface="Arial" charset="0"/>
              </a:rPr>
              <a:pPr/>
              <a:t>4</a:t>
            </a:fld>
            <a:endParaRPr lang="en-US">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p:spPr>
        <p:txBody>
          <a:bodyPr/>
          <a:lstStyle/>
          <a:p>
            <a:r>
              <a:rPr lang="en-US">
                <a:ea typeface="ＭＳ Ｐゴシック" pitchFamily="34" charset="-128"/>
              </a:rPr>
              <a:t>Most manufacturers put more information on the </a:t>
            </a:r>
            <a:r>
              <a:rPr lang="en-US" u="sng">
                <a:ea typeface="ＭＳ Ｐゴシック" pitchFamily="34" charset="-128"/>
              </a:rPr>
              <a:t>MSDS</a:t>
            </a:r>
            <a:r>
              <a:rPr lang="en-US">
                <a:ea typeface="ＭＳ Ｐゴシック" pitchFamily="34" charset="-128"/>
              </a:rPr>
              <a:t> for liability issues. There is no set format to the </a:t>
            </a:r>
            <a:r>
              <a:rPr lang="en-US" u="sng">
                <a:ea typeface="ＭＳ Ｐゴシック" pitchFamily="34" charset="-128"/>
              </a:rPr>
              <a:t>MSDS</a:t>
            </a:r>
            <a:r>
              <a:rPr lang="en-US">
                <a:ea typeface="ＭＳ Ｐゴシック" pitchFamily="34" charset="-128"/>
              </a:rPr>
              <a:t> and they can range in length from 1 page to 20 or more pages.</a:t>
            </a:r>
          </a:p>
          <a:p>
            <a:endParaRPr lang="en-US">
              <a:ea typeface="ＭＳ Ｐゴシック" pitchFamily="34" charset="-128"/>
            </a:endParaRPr>
          </a:p>
          <a:p>
            <a:r>
              <a:rPr lang="en-US">
                <a:ea typeface="ＭＳ Ｐゴシック" pitchFamily="34" charset="-128"/>
              </a:rPr>
              <a:t>The </a:t>
            </a:r>
            <a:r>
              <a:rPr lang="en-US" b="1">
                <a:ea typeface="ＭＳ Ｐゴシック" pitchFamily="34" charset="-128"/>
              </a:rPr>
              <a:t>SDS</a:t>
            </a:r>
            <a:r>
              <a:rPr lang="en-US">
                <a:ea typeface="ＭＳ Ｐゴシック" pitchFamily="34" charset="-128"/>
              </a:rPr>
              <a:t> will contain 16 headings. All SDS will be in this standard format which will make it easier for both employers and employees to find the information that they need for their workplace.  The GHS SDS headings, sequence and content are similar to the ISO, EU and ANSI MSDS/SDS requirements, except that the order of sections 2 and 3 have been reversed. The SDS should provide a clear description of the data used to identify the hazards. </a:t>
            </a:r>
          </a:p>
        </p:txBody>
      </p:sp>
      <p:sp>
        <p:nvSpPr>
          <p:cNvPr id="13316" name="Slide Number Placeholder 3"/>
          <p:cNvSpPr>
            <a:spLocks noGrp="1"/>
          </p:cNvSpPr>
          <p:nvPr>
            <p:ph type="sldNum" sz="quarter" idx="5"/>
          </p:nvPr>
        </p:nvSpPr>
        <p:spPr>
          <a:noFill/>
        </p:spPr>
        <p:txBody>
          <a:bodyPr/>
          <a:lstStyle/>
          <a:p>
            <a:fld id="{FA148C47-16D3-4C9C-9773-67B3F1E27C30}" type="slidenum">
              <a:rPr lang="en-US" smtClean="0">
                <a:latin typeface="Arial" charset="0"/>
                <a:cs typeface="Arial" charset="0"/>
              </a:rPr>
              <a:pPr/>
              <a:t>5</a:t>
            </a:fld>
            <a:endParaRPr lang="en-US">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p:spPr>
        <p:txBody>
          <a:bodyPr/>
          <a:lstStyle/>
          <a:p>
            <a:r>
              <a:rPr lang="en-US">
                <a:ea typeface="ＭＳ Ｐゴシック" pitchFamily="34" charset="-128"/>
              </a:rPr>
              <a:t>First page of a sample SDS—note the specific sections. All SDS will have the sections/headings in this order/format. This will make finding specific information easier. See appendix document </a:t>
            </a:r>
            <a:r>
              <a:rPr lang="ja-JP" altLang="en-US">
                <a:ea typeface="ＭＳ Ｐゴシック" pitchFamily="34" charset="-128"/>
              </a:rPr>
              <a:t>“</a:t>
            </a:r>
            <a:r>
              <a:rPr lang="en-US" altLang="ja-JP" i="1">
                <a:ea typeface="ＭＳ Ｐゴシック" pitchFamily="34" charset="-128"/>
              </a:rPr>
              <a:t>A Guide to The Globally Harmonized System of Classification and Labeling of Chemicals (GHS)</a:t>
            </a:r>
            <a:r>
              <a:rPr lang="ja-JP" altLang="en-US" i="1">
                <a:ea typeface="ＭＳ Ｐゴシック" pitchFamily="34" charset="-128"/>
              </a:rPr>
              <a:t>”</a:t>
            </a:r>
            <a:r>
              <a:rPr lang="en-US" altLang="ja-JP">
                <a:ea typeface="ＭＳ Ｐゴシック" pitchFamily="34" charset="-128"/>
              </a:rPr>
              <a:t>  section B-2 for full SDS example.</a:t>
            </a:r>
            <a:endParaRPr lang="en-US">
              <a:ea typeface="ＭＳ Ｐゴシック" pitchFamily="34" charset="-128"/>
            </a:endParaRPr>
          </a:p>
        </p:txBody>
      </p:sp>
      <p:sp>
        <p:nvSpPr>
          <p:cNvPr id="14340" name="Slide Number Placeholder 3"/>
          <p:cNvSpPr>
            <a:spLocks noGrp="1"/>
          </p:cNvSpPr>
          <p:nvPr>
            <p:ph type="sldNum" sz="quarter" idx="5"/>
          </p:nvPr>
        </p:nvSpPr>
        <p:spPr>
          <a:noFill/>
        </p:spPr>
        <p:txBody>
          <a:bodyPr/>
          <a:lstStyle/>
          <a:p>
            <a:fld id="{895DA2CF-EFF0-448A-881F-3A9DC9B18F9F}" type="slidenum">
              <a:rPr lang="en-US" smtClean="0">
                <a:latin typeface="Arial" charset="0"/>
                <a:cs typeface="Arial" charset="0"/>
              </a:rPr>
              <a:pPr/>
              <a:t>6</a:t>
            </a:fld>
            <a:endParaRPr lang="en-US">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p:spPr>
        <p:txBody>
          <a:bodyPr/>
          <a:lstStyle/>
          <a:p>
            <a:pPr>
              <a:buClr>
                <a:schemeClr val="tx1"/>
              </a:buClr>
              <a:buFont typeface="Wingdings" pitchFamily="2" charset="2"/>
              <a:buNone/>
            </a:pPr>
            <a:r>
              <a:rPr lang="en-US">
                <a:ea typeface="ＭＳ Ｐゴシック" pitchFamily="34" charset="-128"/>
              </a:rPr>
              <a:t>There are nine standardized pictograms from GHS that OSHA has included in their revised Hazard Communication Standard. These pictograms are required on hazard communication labeling. </a:t>
            </a:r>
          </a:p>
          <a:p>
            <a:pPr>
              <a:buClr>
                <a:schemeClr val="tx1"/>
              </a:buClr>
              <a:buFont typeface="Wingdings" pitchFamily="2" charset="2"/>
              <a:buNone/>
            </a:pPr>
            <a:endParaRPr lang="en-US">
              <a:ea typeface="ＭＳ Ｐゴシック" pitchFamily="34" charset="-128"/>
            </a:endParaRPr>
          </a:p>
          <a:p>
            <a:pPr>
              <a:buClr>
                <a:schemeClr val="tx1"/>
              </a:buClr>
              <a:buFont typeface="Wingdings" pitchFamily="2" charset="2"/>
              <a:buNone/>
            </a:pPr>
            <a:r>
              <a:rPr lang="en-US">
                <a:ea typeface="ＭＳ Ｐゴシック" pitchFamily="34" charset="-128"/>
              </a:rPr>
              <a:t>We are responsible for training our personnel on the meanings and associated hazards of the pictograms not for determining which pictogram is to be used on which chemical. The chemical manufacturer, importer or distributor is responsible for determining which pictogram applies to the chemical(s).</a:t>
            </a:r>
            <a:br>
              <a:rPr lang="en-GB">
                <a:ea typeface="ＭＳ Ｐゴシック" pitchFamily="34" charset="-128"/>
              </a:rPr>
            </a:br>
            <a:endParaRPr lang="en-US">
              <a:ea typeface="ＭＳ Ｐゴシック" pitchFamily="34" charset="-128"/>
            </a:endParaRPr>
          </a:p>
          <a:p>
            <a:r>
              <a:rPr lang="en-US" b="1">
                <a:ea typeface="ＭＳ Ｐゴシック" pitchFamily="34" charset="-128"/>
              </a:rPr>
              <a:t>Note:</a:t>
            </a:r>
            <a:r>
              <a:rPr lang="en-US">
                <a:ea typeface="ＭＳ Ｐゴシック" pitchFamily="34" charset="-128"/>
              </a:rPr>
              <a:t> If Units want to print this slide presentation please use a color printer as the pictograms are required to have red borders. The red borders increase comprehensibility.</a:t>
            </a:r>
          </a:p>
          <a:p>
            <a:endParaRPr lang="en-US">
              <a:ea typeface="ＭＳ Ｐゴシック" pitchFamily="34" charset="-128"/>
            </a:endParaRPr>
          </a:p>
          <a:p>
            <a:r>
              <a:rPr lang="en-US" b="1">
                <a:ea typeface="ＭＳ Ｐゴシック" pitchFamily="34" charset="-128"/>
              </a:rPr>
              <a:t>Note 2: </a:t>
            </a:r>
            <a:r>
              <a:rPr lang="en-US">
                <a:ea typeface="ＭＳ Ｐゴシック" pitchFamily="34" charset="-128"/>
              </a:rPr>
              <a:t>Blank red diamonds are not permitted on a label.</a:t>
            </a:r>
          </a:p>
          <a:p>
            <a:endParaRPr lang="en-US">
              <a:ea typeface="ＭＳ Ｐゴシック" pitchFamily="34" charset="-128"/>
            </a:endParaRPr>
          </a:p>
        </p:txBody>
      </p:sp>
      <p:sp>
        <p:nvSpPr>
          <p:cNvPr id="134148" name="Footer Placeholder 3"/>
          <p:cNvSpPr>
            <a:spLocks noGrp="1"/>
          </p:cNvSpPr>
          <p:nvPr>
            <p:ph type="ftr" sz="quarter" idx="4"/>
          </p:nvPr>
        </p:nvSpPr>
        <p:spPr/>
        <p:txBody>
          <a:bodyPr/>
          <a:lstStyle/>
          <a:p>
            <a:pPr>
              <a:defRPr/>
            </a:pPr>
            <a:r>
              <a:rPr lang="en-US"/>
              <a:t>GHS and the </a:t>
            </a:r>
            <a:r>
              <a:rPr lang="en-US" err="1"/>
              <a:t>Hazcom</a:t>
            </a:r>
            <a:r>
              <a:rPr lang="en-US"/>
              <a:t> Standard</a:t>
            </a:r>
          </a:p>
        </p:txBody>
      </p:sp>
      <p:sp>
        <p:nvSpPr>
          <p:cNvPr id="15365" name="Slide Number Placeholder 4"/>
          <p:cNvSpPr>
            <a:spLocks noGrp="1"/>
          </p:cNvSpPr>
          <p:nvPr>
            <p:ph type="sldNum" sz="quarter" idx="5"/>
          </p:nvPr>
        </p:nvSpPr>
        <p:spPr>
          <a:noFill/>
        </p:spPr>
        <p:txBody>
          <a:bodyPr/>
          <a:lstStyle/>
          <a:p>
            <a:fld id="{7F1E46AB-97C7-41C2-BEB4-4711CD21E148}" type="slidenum">
              <a:rPr lang="en-US" smtClean="0">
                <a:latin typeface="Arial" charset="0"/>
                <a:cs typeface="Arial" charset="0"/>
              </a:rPr>
              <a:pPr/>
              <a:t>7</a:t>
            </a:fld>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C719D-043D-483D-8168-69BFCE2168BC}" type="slidenum">
              <a:rPr lang="en-US" smtClean="0"/>
              <a:pPr/>
              <a:t>9</a:t>
            </a:fld>
            <a:endParaRPr lang="en-US" dirty="0"/>
          </a:p>
        </p:txBody>
      </p:sp>
    </p:spTree>
    <p:extLst>
      <p:ext uri="{BB962C8B-B14F-4D97-AF65-F5344CB8AC3E}">
        <p14:creationId xmlns:p14="http://schemas.microsoft.com/office/powerpoint/2010/main" val="20859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3300"/>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96155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4234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FF3300"/>
                </a:solidFill>
              </a:defRPr>
            </a:lvl1pPr>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88025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-ARGUS Internal use Only-</a:t>
            </a:r>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40613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-ARGUS Internal use Only-</a:t>
            </a:r>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0312798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-ARGUS Internal use Only-</a:t>
            </a:r>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98344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-ARGUS Internal use Only-</a:t>
            </a:r>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540003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-ARGUS Internal use Only-</a:t>
            </a:r>
          </a:p>
        </p:txBody>
      </p:sp>
      <p:sp>
        <p:nvSpPr>
          <p:cNvPr id="9" name="Slide Number Placeholder 8"/>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121666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-ARGUS Internal use Only-</a:t>
            </a:r>
          </a:p>
        </p:txBody>
      </p:sp>
      <p:sp>
        <p:nvSpPr>
          <p:cNvPr id="5" name="Slide Number Placeholder 4"/>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757376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-ARGUS Internal use Only-</a:t>
            </a:r>
          </a:p>
        </p:txBody>
      </p:sp>
      <p:sp>
        <p:nvSpPr>
          <p:cNvPr id="4" name="Slide Number Placeholder 3"/>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829209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-ARGUS Internal use Only-</a:t>
            </a:r>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965727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76200"/>
            <a:ext cx="5715000" cy="838200"/>
          </a:xfrm>
          <a:prstGeom prst="rect">
            <a:avLst/>
          </a:prstGeom>
        </p:spPr>
        <p:txBody>
          <a:bodyPr/>
          <a:lstStyle>
            <a:lvl1pPr algn="r">
              <a:defRPr sz="3600" b="1" baseline="0">
                <a:solidFill>
                  <a:srgbClr val="FF3300"/>
                </a:solidFill>
                <a:latin typeface="Arial Narrow" pitchFamily="34" charset="0"/>
                <a:cs typeface="Arial" pitchFamily="34" charset="0"/>
              </a:defRPr>
            </a:lvl1pPr>
          </a:lstStyle>
          <a:p>
            <a:r>
              <a:rPr lang="en-US" dirty="0"/>
              <a:t>MASTER HEADING</a:t>
            </a:r>
          </a:p>
        </p:txBody>
      </p:sp>
      <p:sp>
        <p:nvSpPr>
          <p:cNvPr id="3" name="Content Placeholder 2"/>
          <p:cNvSpPr>
            <a:spLocks noGrp="1"/>
          </p:cNvSpPr>
          <p:nvPr>
            <p:ph idx="1"/>
          </p:nvPr>
        </p:nvSpPr>
        <p:spPr>
          <a:xfrm>
            <a:off x="457200" y="1524001"/>
            <a:ext cx="8229600" cy="4495800"/>
          </a:xfrm>
          <a:prstGeom prst="rect">
            <a:avLst/>
          </a:prstGeom>
        </p:spPr>
        <p:txBody>
          <a:bodyPr/>
          <a:lstStyle>
            <a:lvl1pPr>
              <a:defRPr sz="2800">
                <a:solidFill>
                  <a:schemeClr val="tx1">
                    <a:lumMod val="65000"/>
                    <a:lumOff val="35000"/>
                  </a:schemeClr>
                </a:solidFill>
                <a:latin typeface="+mn-lt"/>
              </a:defRPr>
            </a:lvl1pPr>
            <a:lvl2pPr>
              <a:defRPr sz="2400">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999263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-ARGUS Internal use Only-</a:t>
            </a:r>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0330750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-ARGUS Internal use Only-</a:t>
            </a:r>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88105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-ARGUS Internal use Only-</a:t>
            </a:r>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2615298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-ARGUS Internal use Only-</a:t>
            </a:r>
          </a:p>
        </p:txBody>
      </p:sp>
      <p:sp>
        <p:nvSpPr>
          <p:cNvPr id="5" name="Slide Number Placeholder 4"/>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9273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FF3300"/>
                </a:solidFill>
              </a:defRPr>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FF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197879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2225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10"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146359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76200"/>
            <a:ext cx="5791200" cy="1143000"/>
          </a:xfrm>
          <a:prstGeom prst="rect">
            <a:avLst/>
          </a:prstGeom>
        </p:spPr>
        <p:txBody>
          <a:bodyPr/>
          <a:lstStyle>
            <a:lvl1pPr algn="r">
              <a:defRPr>
                <a:solidFill>
                  <a:schemeClr val="bg1"/>
                </a:solidFill>
                <a:latin typeface="Myriad Pro Cond" pitchFamily="34" charset="0"/>
              </a:defRPr>
            </a:lvl1pPr>
          </a:lstStyle>
          <a:p>
            <a:r>
              <a:rPr lang="en-US" dirty="0"/>
              <a:t>Template Header</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6"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384019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4"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6689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FF3300"/>
                </a:solidFill>
              </a:defRPr>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35714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FF3300"/>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a:t>-ARGUS Internal use Only-</a:t>
            </a:r>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62388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a:xfrm>
            <a:off x="3200400" y="76200"/>
            <a:ext cx="5715000" cy="838200"/>
          </a:xfrm>
          <a:prstGeom prst="rect">
            <a:avLst/>
          </a:prstGeom>
        </p:spPr>
        <p:txBody>
          <a:bodyPr/>
          <a:lstStyle>
            <a:lvl1pPr algn="r" defTabSz="914400" rtl="0" eaLnBrk="1" latinLnBrk="0" hangingPunct="1">
              <a:spcBef>
                <a:spcPct val="0"/>
              </a:spcBef>
              <a:buNone/>
              <a:defRPr sz="3600" b="1" kern="1200" baseline="0">
                <a:solidFill>
                  <a:schemeClr val="bg1"/>
                </a:solidFill>
                <a:latin typeface="Myriad Pro Cond" pitchFamily="34" charset="0"/>
                <a:ea typeface="+mj-ea"/>
                <a:cs typeface="+mj-cs"/>
              </a:defRPr>
            </a:lvl1pPr>
          </a:lstStyle>
          <a:p>
            <a:endParaRPr lang="en-US" dirty="0">
              <a:solidFill>
                <a:srgbClr val="0057A7"/>
              </a:solidFill>
            </a:endParaRPr>
          </a:p>
        </p:txBody>
      </p:sp>
      <p:sp>
        <p:nvSpPr>
          <p:cNvPr id="8" name="Rectangle 7"/>
          <p:cNvSpPr/>
          <p:nvPr userDrawn="1"/>
        </p:nvSpPr>
        <p:spPr>
          <a:xfrm>
            <a:off x="0" y="6400800"/>
            <a:ext cx="68580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 name="Rectangle 8"/>
          <p:cNvSpPr/>
          <p:nvPr userDrawn="1"/>
        </p:nvSpPr>
        <p:spPr>
          <a:xfrm>
            <a:off x="8305800" y="6400800"/>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7246240" y="6233160"/>
            <a:ext cx="737826" cy="548640"/>
          </a:xfrm>
          <a:prstGeom prst="rect">
            <a:avLst/>
          </a:prstGeom>
        </p:spPr>
      </p:pic>
      <p:sp>
        <p:nvSpPr>
          <p:cNvPr id="11" name="TextBox 10"/>
          <p:cNvSpPr txBox="1"/>
          <p:nvPr userDrawn="1"/>
        </p:nvSpPr>
        <p:spPr>
          <a:xfrm>
            <a:off x="0" y="6611778"/>
            <a:ext cx="6858000" cy="184666"/>
          </a:xfrm>
          <a:prstGeom prst="rect">
            <a:avLst/>
          </a:prstGeom>
          <a:noFill/>
        </p:spPr>
        <p:txBody>
          <a:bodyPr wrap="square" rtlCol="0">
            <a:spAutoFit/>
          </a:bodyPr>
          <a:lstStyle/>
          <a:p>
            <a:pPr algn="dist"/>
            <a:r>
              <a:rPr lang="en-US" sz="600" spc="300" dirty="0">
                <a:solidFill>
                  <a:sysClr val="windowText" lastClr="000000"/>
                </a:solidFill>
                <a:latin typeface="Arial Narrow" pitchFamily="34" charset="0"/>
                <a:cs typeface="Arial" pitchFamily="34" charset="0"/>
              </a:rPr>
              <a:t>©2020 PROFESSIONAL RESOURCES</a:t>
            </a:r>
            <a:r>
              <a:rPr lang="en-US" sz="600" spc="300" baseline="0" dirty="0">
                <a:solidFill>
                  <a:sysClr val="windowText" lastClr="000000"/>
                </a:solidFill>
                <a:latin typeface="Arial Narrow" pitchFamily="34" charset="0"/>
                <a:cs typeface="Arial" pitchFamily="34" charset="0"/>
              </a:rPr>
              <a:t> IN SYSTEM MANAGEMENT, LLC</a:t>
            </a:r>
            <a:r>
              <a:rPr lang="en-US" sz="600" spc="300" dirty="0">
                <a:solidFill>
                  <a:sysClr val="windowText" lastClr="000000"/>
                </a:solidFill>
                <a:latin typeface="Arial Narrow" pitchFamily="34" charset="0"/>
                <a:cs typeface="Arial" pitchFamily="34" charset="0"/>
              </a:rPr>
              <a:t>  |  PROPRIETARY &amp; CONFIDENTIAL</a:t>
            </a:r>
          </a:p>
        </p:txBody>
      </p:sp>
    </p:spTree>
    <p:extLst>
      <p:ext uri="{BB962C8B-B14F-4D97-AF65-F5344CB8AC3E}">
        <p14:creationId xmlns:p14="http://schemas.microsoft.com/office/powerpoint/2010/main" val="1071632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-ARGUS Internal use Only-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2553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youtu.be/6zEmw92yHb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9.jpeg"/><Relationship Id="rId11" Type="http://schemas.openxmlformats.org/officeDocument/2006/relationships/image" Target="../media/image14.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lth\Shared\Corporate\Marketing\Images\Above the Clouds.jpg"/>
          <p:cNvPicPr>
            <a:picLocks noChangeAspect="1" noChangeArrowheads="1"/>
          </p:cNvPicPr>
          <p:nvPr/>
        </p:nvPicPr>
        <p:blipFill>
          <a:blip r:embed="rId3" cstate="print">
            <a:lum bright="12000"/>
          </a:blip>
          <a:srcRect l="8453" t="15948" b="15705"/>
          <a:stretch>
            <a:fillRect/>
          </a:stretch>
        </p:blipFill>
        <p:spPr bwMode="auto">
          <a:xfrm>
            <a:off x="0" y="0"/>
            <a:ext cx="9144000" cy="6858000"/>
          </a:xfrm>
          <a:prstGeom prst="rect">
            <a:avLst/>
          </a:prstGeom>
          <a:noFill/>
          <a:ln>
            <a:noFill/>
          </a:ln>
        </p:spPr>
      </p:pic>
      <p:sp>
        <p:nvSpPr>
          <p:cNvPr id="6" name="TextBox 5"/>
          <p:cNvSpPr txBox="1"/>
          <p:nvPr/>
        </p:nvSpPr>
        <p:spPr>
          <a:xfrm>
            <a:off x="0" y="1295400"/>
            <a:ext cx="9175898" cy="2123658"/>
          </a:xfrm>
          <a:prstGeom prst="rect">
            <a:avLst/>
          </a:prstGeom>
          <a:noFill/>
        </p:spPr>
        <p:txBody>
          <a:bodyPr wrap="square" rtlCol="0">
            <a:spAutoFit/>
          </a:bodyPr>
          <a:lstStyle/>
          <a:p>
            <a:pPr algn="ctr"/>
            <a:endParaRPr lang="en-US" sz="4400" b="1" dirty="0">
              <a:latin typeface="Arial" pitchFamily="34" charset="0"/>
              <a:cs typeface="Arial" pitchFamily="34" charset="0"/>
            </a:endParaRPr>
          </a:p>
          <a:p>
            <a:pPr algn="ctr"/>
            <a:r>
              <a:rPr lang="en-US" sz="4400" b="1" dirty="0">
                <a:latin typeface="Arial" pitchFamily="34" charset="0"/>
                <a:cs typeface="Arial" pitchFamily="34" charset="0"/>
              </a:rPr>
              <a:t>Hazard Communication</a:t>
            </a:r>
          </a:p>
          <a:p>
            <a:pPr algn="ctr"/>
            <a:r>
              <a:rPr lang="en-US" sz="4400" b="1" dirty="0">
                <a:latin typeface="Arial" pitchFamily="34" charset="0"/>
                <a:cs typeface="Arial" pitchFamily="34" charset="0"/>
              </a:rPr>
              <a:t>Training </a:t>
            </a:r>
          </a:p>
        </p:txBody>
      </p:sp>
      <p:sp>
        <p:nvSpPr>
          <p:cNvPr id="15" name="Rectangle 14"/>
          <p:cNvSpPr/>
          <p:nvPr/>
        </p:nvSpPr>
        <p:spPr>
          <a:xfrm>
            <a:off x="2971799" y="682256"/>
            <a:ext cx="6190361"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6" name="Rectangle 15"/>
          <p:cNvSpPr/>
          <p:nvPr/>
        </p:nvSpPr>
        <p:spPr>
          <a:xfrm>
            <a:off x="-1" y="682256"/>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6541865"/>
            <a:ext cx="9144000" cy="316135"/>
          </a:xfrm>
          <a:prstGeom prst="rect">
            <a:avLst/>
          </a:prstGeom>
          <a:solidFill>
            <a:srgbClr val="E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7A7"/>
              </a:solidFill>
            </a:endParaRPr>
          </a:p>
        </p:txBody>
      </p:sp>
      <p:pic>
        <p:nvPicPr>
          <p:cNvPr id="1028" name="Picture 4" descr="\\stealth\Shared\Corporate\Marketing\2013 MKT WIP\Branding\Colors &amp; Blocks\PRISM Orange_ Blocks.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520916"/>
            <a:ext cx="9144000" cy="2041810"/>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19200" y="304800"/>
            <a:ext cx="1431314" cy="1064311"/>
          </a:xfrm>
          <a:prstGeom prst="rect">
            <a:avLst/>
          </a:prstGeom>
        </p:spPr>
      </p:pic>
      <p:sp>
        <p:nvSpPr>
          <p:cNvPr id="12" name="TextBox 11"/>
          <p:cNvSpPr txBox="1"/>
          <p:nvPr/>
        </p:nvSpPr>
        <p:spPr>
          <a:xfrm>
            <a:off x="0" y="6611779"/>
            <a:ext cx="9163052" cy="246221"/>
          </a:xfrm>
          <a:prstGeom prst="rect">
            <a:avLst/>
          </a:prstGeom>
          <a:noFill/>
        </p:spPr>
        <p:txBody>
          <a:bodyPr wrap="square" rtlCol="0">
            <a:spAutoFit/>
          </a:bodyPr>
          <a:lstStyle/>
          <a:p>
            <a:pPr algn="ctr"/>
            <a:r>
              <a:rPr lang="en-US" sz="1000" spc="300" dirty="0">
                <a:solidFill>
                  <a:schemeClr val="bg1"/>
                </a:solidFill>
                <a:latin typeface="Arial Narrow" pitchFamily="34" charset="0"/>
                <a:cs typeface="Arial" pitchFamily="34" charset="0"/>
              </a:rPr>
              <a:t>©2020 PROFESSIONAL RESOURCES IN SYSTEM MANAGEMENT, LLC  |  PROPRIETARY &amp; CONFIDENTIAL</a:t>
            </a:r>
          </a:p>
        </p:txBody>
      </p:sp>
    </p:spTree>
    <p:extLst>
      <p:ext uri="{BB962C8B-B14F-4D97-AF65-F5344CB8AC3E}">
        <p14:creationId xmlns:p14="http://schemas.microsoft.com/office/powerpoint/2010/main" val="1812626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89237"/>
            <a:ext cx="8229600" cy="3992563"/>
          </a:xfrm>
        </p:spPr>
        <p:txBody>
          <a:bodyPr numCol="2">
            <a:normAutofit fontScale="25000" lnSpcReduction="20000"/>
          </a:bodyPr>
          <a:lstStyle/>
          <a:p>
            <a:pPr marL="0" indent="0" algn="ctr">
              <a:buNone/>
            </a:pPr>
            <a:r>
              <a:rPr lang="en-US" sz="8000" b="1" dirty="0">
                <a:solidFill>
                  <a:schemeClr val="tx1"/>
                </a:solidFill>
                <a:ea typeface="ＭＳ Ｐゴシック" pitchFamily="34" charset="-128"/>
              </a:rPr>
              <a:t>Employers must provide </a:t>
            </a:r>
            <a:br>
              <a:rPr lang="en-US" sz="8000" b="1" dirty="0">
                <a:solidFill>
                  <a:schemeClr val="tx1"/>
                </a:solidFill>
                <a:ea typeface="ＭＳ Ｐゴシック" pitchFamily="34" charset="-128"/>
              </a:rPr>
            </a:br>
            <a:r>
              <a:rPr lang="en-US" sz="8000" b="1" dirty="0">
                <a:solidFill>
                  <a:schemeClr val="tx1"/>
                </a:solidFill>
                <a:ea typeface="ＭＳ Ｐゴシック" pitchFamily="34" charset="-128"/>
              </a:rPr>
              <a:t>you with</a:t>
            </a:r>
          </a:p>
          <a:p>
            <a:pPr lvl="1">
              <a:spcAft>
                <a:spcPts val="1200"/>
              </a:spcAft>
              <a:buFont typeface="Wingdings" pitchFamily="2" charset="2"/>
              <a:buChar char="§"/>
            </a:pPr>
            <a:r>
              <a:rPr lang="en-US" sz="8000" dirty="0">
                <a:solidFill>
                  <a:schemeClr val="tx1"/>
                </a:solidFill>
                <a:ea typeface="ＭＳ Ｐゴシック" pitchFamily="34" charset="-128"/>
              </a:rPr>
              <a:t>A written hazard </a:t>
            </a:r>
            <a:br>
              <a:rPr lang="en-US" sz="8000" dirty="0">
                <a:solidFill>
                  <a:schemeClr val="tx1"/>
                </a:solidFill>
                <a:ea typeface="ＭＳ Ｐゴシック" pitchFamily="34" charset="-128"/>
              </a:rPr>
            </a:br>
            <a:r>
              <a:rPr lang="en-US" sz="8000" dirty="0">
                <a:solidFill>
                  <a:schemeClr val="tx1"/>
                </a:solidFill>
                <a:ea typeface="ＭＳ Ｐゴシック" pitchFamily="34" charset="-128"/>
              </a:rPr>
              <a:t>communication program</a:t>
            </a:r>
          </a:p>
          <a:p>
            <a:pPr lvl="1">
              <a:spcAft>
                <a:spcPts val="1200"/>
              </a:spcAft>
              <a:buFont typeface="Wingdings" pitchFamily="2" charset="2"/>
              <a:buChar char="§"/>
            </a:pPr>
            <a:r>
              <a:rPr lang="en-US" sz="8000" dirty="0">
                <a:solidFill>
                  <a:schemeClr val="tx1"/>
                </a:solidFill>
                <a:ea typeface="ＭＳ Ｐゴシック" pitchFamily="34" charset="-128"/>
              </a:rPr>
              <a:t>A list of hazardous </a:t>
            </a:r>
            <a:br>
              <a:rPr lang="en-US" sz="8000" dirty="0">
                <a:solidFill>
                  <a:schemeClr val="tx1"/>
                </a:solidFill>
                <a:ea typeface="ＭＳ Ｐゴシック" pitchFamily="34" charset="-128"/>
              </a:rPr>
            </a:br>
            <a:r>
              <a:rPr lang="en-US" sz="8000" dirty="0">
                <a:solidFill>
                  <a:schemeClr val="tx1"/>
                </a:solidFill>
                <a:ea typeface="ＭＳ Ｐゴシック" pitchFamily="34" charset="-128"/>
              </a:rPr>
              <a:t>chemicals</a:t>
            </a:r>
          </a:p>
          <a:p>
            <a:pPr lvl="1">
              <a:spcAft>
                <a:spcPts val="1200"/>
              </a:spcAft>
              <a:buFont typeface="Wingdings" pitchFamily="2" charset="2"/>
              <a:buChar char="§"/>
            </a:pPr>
            <a:r>
              <a:rPr lang="en-US" sz="8000" dirty="0">
                <a:solidFill>
                  <a:schemeClr val="tx1"/>
                </a:solidFill>
                <a:ea typeface="ＭＳ Ｐゴシック" pitchFamily="34" charset="-128"/>
              </a:rPr>
              <a:t>SDSs (MSDS)</a:t>
            </a:r>
          </a:p>
          <a:p>
            <a:pPr lvl="1">
              <a:spcAft>
                <a:spcPts val="1200"/>
              </a:spcAft>
              <a:buFont typeface="Wingdings" pitchFamily="2" charset="2"/>
              <a:buChar char="§"/>
            </a:pPr>
            <a:r>
              <a:rPr lang="en-US" sz="8000" dirty="0">
                <a:solidFill>
                  <a:schemeClr val="tx1"/>
                </a:solidFill>
                <a:ea typeface="ＭＳ Ｐゴシック" pitchFamily="34" charset="-128"/>
              </a:rPr>
              <a:t>Labels on containers</a:t>
            </a:r>
          </a:p>
          <a:p>
            <a:pPr lvl="1">
              <a:spcAft>
                <a:spcPts val="1200"/>
              </a:spcAft>
              <a:buFont typeface="Wingdings" pitchFamily="2" charset="2"/>
              <a:buChar char="§"/>
            </a:pPr>
            <a:r>
              <a:rPr lang="en-US" sz="8000" dirty="0">
                <a:solidFill>
                  <a:schemeClr val="tx1"/>
                </a:solidFill>
                <a:ea typeface="ＭＳ Ｐゴシック" pitchFamily="34" charset="-128"/>
              </a:rPr>
              <a:t>Training</a:t>
            </a:r>
          </a:p>
          <a:p>
            <a:pPr lvl="1" algn="ctr">
              <a:buNone/>
            </a:pPr>
            <a:endParaRPr lang="en-US" sz="8600" b="1" dirty="0">
              <a:solidFill>
                <a:schemeClr val="tx1"/>
              </a:solidFill>
            </a:endParaRPr>
          </a:p>
          <a:p>
            <a:pPr lvl="1" algn="ctr">
              <a:buNone/>
            </a:pPr>
            <a:r>
              <a:rPr lang="en-US" sz="8000" b="1" dirty="0">
                <a:solidFill>
                  <a:schemeClr val="tx1"/>
                </a:solidFill>
              </a:rPr>
              <a:t>Employee Responsibilities</a:t>
            </a:r>
          </a:p>
          <a:p>
            <a:pPr lvl="1" algn="ctr">
              <a:buNone/>
            </a:pPr>
            <a:r>
              <a:rPr lang="en-US" sz="8000" b="1" dirty="0">
                <a:solidFill>
                  <a:schemeClr val="tx1"/>
                </a:solidFill>
              </a:rPr>
              <a:t>	</a:t>
            </a:r>
          </a:p>
          <a:p>
            <a:pPr lvl="1">
              <a:spcAft>
                <a:spcPts val="1200"/>
              </a:spcAft>
              <a:buFont typeface="Wingdings" pitchFamily="2" charset="2"/>
              <a:buChar char="§"/>
            </a:pPr>
            <a:r>
              <a:rPr lang="en-US" sz="8000" dirty="0">
                <a:solidFill>
                  <a:schemeClr val="tx1"/>
                </a:solidFill>
                <a:ea typeface="ＭＳ Ｐゴシック" pitchFamily="34" charset="-128"/>
              </a:rPr>
              <a:t>Read and interpret labels and SDSs (MSDS)</a:t>
            </a:r>
          </a:p>
          <a:p>
            <a:pPr lvl="1">
              <a:spcAft>
                <a:spcPts val="1200"/>
              </a:spcAft>
              <a:buFont typeface="Wingdings" pitchFamily="2" charset="2"/>
              <a:buChar char="§"/>
            </a:pPr>
            <a:r>
              <a:rPr lang="en-US" sz="8000" dirty="0">
                <a:solidFill>
                  <a:schemeClr val="tx1"/>
                </a:solidFill>
                <a:ea typeface="ＭＳ Ｐゴシック" pitchFamily="34" charset="-128"/>
              </a:rPr>
              <a:t>Follow employer instructions and warnings</a:t>
            </a:r>
          </a:p>
          <a:p>
            <a:pPr lvl="1">
              <a:spcAft>
                <a:spcPts val="1200"/>
              </a:spcAft>
              <a:buFont typeface="Wingdings" pitchFamily="2" charset="2"/>
              <a:buChar char="§"/>
            </a:pPr>
            <a:r>
              <a:rPr lang="en-US" sz="8000" dirty="0">
                <a:solidFill>
                  <a:schemeClr val="tx1"/>
                </a:solidFill>
                <a:ea typeface="ＭＳ Ｐゴシック" pitchFamily="34" charset="-128"/>
              </a:rPr>
              <a:t>Identify hazards before starting a job</a:t>
            </a:r>
          </a:p>
          <a:p>
            <a:pPr lvl="1">
              <a:spcAft>
                <a:spcPts val="1200"/>
              </a:spcAft>
              <a:buFont typeface="Wingdings" pitchFamily="2" charset="2"/>
              <a:buChar char="§"/>
            </a:pPr>
            <a:r>
              <a:rPr lang="en-US" sz="8000" dirty="0">
                <a:solidFill>
                  <a:schemeClr val="tx1"/>
                </a:solidFill>
                <a:ea typeface="ＭＳ Ｐゴシック" pitchFamily="34" charset="-128"/>
              </a:rPr>
              <a:t>Participate in training</a:t>
            </a:r>
            <a:r>
              <a:rPr lang="en-US" sz="7400" dirty="0">
                <a:solidFill>
                  <a:schemeClr val="tx1"/>
                </a:solidFill>
                <a:ea typeface="ＭＳ Ｐゴシック" pitchFamily="34" charset="-128"/>
              </a:rPr>
              <a:t>	</a:t>
            </a:r>
            <a:r>
              <a:rPr lang="en-US" dirty="0">
                <a:ea typeface="ＭＳ Ｐゴシック" pitchFamily="34" charset="-128"/>
              </a:rPr>
              <a:t>	</a:t>
            </a:r>
          </a:p>
          <a:p>
            <a:pPr lvl="1"/>
            <a:endParaRPr lang="en-US" dirty="0">
              <a:ea typeface="ＭＳ Ｐゴシック" pitchFamily="34" charset="-128"/>
            </a:endParaRPr>
          </a:p>
          <a:p>
            <a:pPr>
              <a:buNone/>
            </a:pPr>
            <a:endParaRPr lang="en-US" dirty="0"/>
          </a:p>
        </p:txBody>
      </p:sp>
      <p:sp>
        <p:nvSpPr>
          <p:cNvPr id="4" name="TextBox 3"/>
          <p:cNvSpPr txBox="1"/>
          <p:nvPr/>
        </p:nvSpPr>
        <p:spPr>
          <a:xfrm>
            <a:off x="1600200" y="1524000"/>
            <a:ext cx="5880328" cy="584775"/>
          </a:xfrm>
          <a:prstGeom prst="rect">
            <a:avLst/>
          </a:prstGeom>
          <a:noFill/>
        </p:spPr>
        <p:txBody>
          <a:bodyPr wrap="none" rtlCol="0">
            <a:spAutoFit/>
          </a:bodyPr>
          <a:lstStyle/>
          <a:p>
            <a:r>
              <a:rPr lang="en-US" sz="3200" b="1" i="1" u="sng" dirty="0"/>
              <a:t>Hazard  Communication Standard</a:t>
            </a:r>
          </a:p>
        </p:txBody>
      </p:sp>
      <p:sp>
        <p:nvSpPr>
          <p:cNvPr id="5" name="TextBox 4"/>
          <p:cNvSpPr txBox="1"/>
          <p:nvPr/>
        </p:nvSpPr>
        <p:spPr>
          <a:xfrm>
            <a:off x="990600" y="2286000"/>
            <a:ext cx="7467600" cy="646331"/>
          </a:xfrm>
          <a:prstGeom prst="rect">
            <a:avLst/>
          </a:prstGeom>
          <a:noFill/>
        </p:spPr>
        <p:txBody>
          <a:bodyPr wrap="square" rtlCol="0">
            <a:spAutoFit/>
          </a:bodyPr>
          <a:lstStyle/>
          <a:p>
            <a:r>
              <a:rPr lang="en-US" b="1" dirty="0">
                <a:solidFill>
                  <a:srgbClr val="FF0000"/>
                </a:solidFill>
              </a:rPr>
              <a:t>21 minute training video</a:t>
            </a:r>
            <a:r>
              <a:rPr lang="en-US" dirty="0"/>
              <a:t>: </a:t>
            </a:r>
            <a:r>
              <a:rPr lang="en-US" dirty="0">
                <a:hlinkClick r:id="rId3"/>
              </a:rPr>
              <a:t>https://youtu.be/6zEmw92yHbo</a:t>
            </a:r>
            <a:endParaRPr lang="en-US" dirty="0"/>
          </a:p>
          <a:p>
            <a:endParaRPr lang="en-US" dirty="0"/>
          </a:p>
        </p:txBody>
      </p:sp>
      <p:sp>
        <p:nvSpPr>
          <p:cNvPr id="7" name="Title 1"/>
          <p:cNvSpPr>
            <a:spLocks noGrp="1"/>
          </p:cNvSpPr>
          <p:nvPr>
            <p:ph type="title"/>
          </p:nvPr>
        </p:nvSpPr>
        <p:spPr>
          <a:xfrm>
            <a:off x="0" y="381000"/>
            <a:ext cx="9144000" cy="838200"/>
          </a:xfrm>
        </p:spPr>
        <p:txBody>
          <a:bodyPr/>
          <a:lstStyle/>
          <a:p>
            <a:pPr algn="ctr"/>
            <a:r>
              <a:rPr lang="en-US" dirty="0"/>
              <a:t>Hazard Communication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algn="ctr">
              <a:buNone/>
            </a:pPr>
            <a:r>
              <a:rPr lang="en-US" sz="3400" b="1" dirty="0">
                <a:solidFill>
                  <a:schemeClr val="tx1"/>
                </a:solidFill>
              </a:rPr>
              <a:t>Major changes to the Hazard Communication Standard</a:t>
            </a:r>
          </a:p>
          <a:p>
            <a:pPr algn="ctr">
              <a:buFont typeface="Wingdings" pitchFamily="2" charset="2"/>
              <a:buChar char="§"/>
            </a:pPr>
            <a:endParaRPr lang="en-US" b="1" dirty="0">
              <a:solidFill>
                <a:schemeClr val="tx1"/>
              </a:solidFill>
            </a:endParaRPr>
          </a:p>
          <a:p>
            <a:pPr lvl="1">
              <a:buFont typeface="Wingdings" pitchFamily="2" charset="2"/>
              <a:buChar char="§"/>
            </a:pPr>
            <a:r>
              <a:rPr lang="en-US" b="1" dirty="0">
                <a:solidFill>
                  <a:schemeClr val="tx1"/>
                </a:solidFill>
              </a:rPr>
              <a:t>Hazard classification</a:t>
            </a:r>
            <a:r>
              <a:rPr lang="en-US" dirty="0">
                <a:solidFill>
                  <a:schemeClr val="tx1"/>
                </a:solidFill>
              </a:rPr>
              <a:t>: Provides specific criteria for classification of health and physical hazards, as well as classification of mixtures. </a:t>
            </a:r>
          </a:p>
          <a:p>
            <a:pPr lvl="1">
              <a:buFont typeface="Wingdings" pitchFamily="2" charset="2"/>
              <a:buChar char="§"/>
            </a:pPr>
            <a:endParaRPr lang="en-US" dirty="0">
              <a:solidFill>
                <a:schemeClr val="tx1"/>
              </a:solidFill>
            </a:endParaRPr>
          </a:p>
          <a:p>
            <a:pPr lvl="1">
              <a:buFont typeface="Wingdings" pitchFamily="2" charset="2"/>
              <a:buChar char="§"/>
            </a:pPr>
            <a:r>
              <a:rPr lang="en-US" b="1" dirty="0">
                <a:solidFill>
                  <a:schemeClr val="tx1"/>
                </a:solidFill>
              </a:rPr>
              <a:t>Labels</a:t>
            </a:r>
            <a:r>
              <a:rPr lang="en-US" dirty="0">
                <a:solidFill>
                  <a:schemeClr val="tx1"/>
                </a:solidFill>
              </a:rPr>
              <a:t>: Chemical manufacturers and importers will be required to provide a label that includes a harmonized signal word, pictogram, and hazard statement for each hazard class and category. Precautionary statements must also be provided. </a:t>
            </a:r>
          </a:p>
          <a:p>
            <a:pPr lvl="1">
              <a:buFont typeface="Wingdings" pitchFamily="2" charset="2"/>
              <a:buChar char="§"/>
            </a:pPr>
            <a:endParaRPr lang="en-US" dirty="0">
              <a:solidFill>
                <a:schemeClr val="tx1"/>
              </a:solidFill>
            </a:endParaRPr>
          </a:p>
          <a:p>
            <a:pPr lvl="1">
              <a:buFont typeface="Wingdings" pitchFamily="2" charset="2"/>
              <a:buChar char="§"/>
            </a:pPr>
            <a:r>
              <a:rPr lang="en-US" b="1" dirty="0">
                <a:solidFill>
                  <a:schemeClr val="tx1"/>
                </a:solidFill>
              </a:rPr>
              <a:t>Safety Data Sheets:</a:t>
            </a:r>
            <a:r>
              <a:rPr lang="en-US" dirty="0">
                <a:solidFill>
                  <a:schemeClr val="tx1"/>
                </a:solidFill>
              </a:rPr>
              <a:t> Will now have a specified 16-section format. </a:t>
            </a:r>
          </a:p>
          <a:p>
            <a:pPr lvl="1">
              <a:buFont typeface="Wingdings" pitchFamily="2" charset="2"/>
              <a:buChar char="§"/>
            </a:pPr>
            <a:endParaRPr lang="en-US" dirty="0">
              <a:solidFill>
                <a:schemeClr val="tx1"/>
              </a:solidFill>
            </a:endParaRPr>
          </a:p>
          <a:p>
            <a:pPr lvl="1">
              <a:buFont typeface="Wingdings" pitchFamily="2" charset="2"/>
              <a:buChar char="§"/>
            </a:pPr>
            <a:r>
              <a:rPr lang="en-US" b="1" dirty="0">
                <a:solidFill>
                  <a:schemeClr val="tx1"/>
                </a:solidFill>
              </a:rPr>
              <a:t>Information and training:</a:t>
            </a:r>
            <a:r>
              <a:rPr lang="en-US" dirty="0">
                <a:solidFill>
                  <a:schemeClr val="tx1"/>
                </a:solidFill>
              </a:rPr>
              <a:t> Employers are required to train workers by December 1, 2013 on the new labels elements and safety data sheets format to facilitate recognition and understanding. </a:t>
            </a:r>
          </a:p>
          <a:p>
            <a:endParaRPr lang="en-US" dirty="0"/>
          </a:p>
        </p:txBody>
      </p:sp>
      <p:sp>
        <p:nvSpPr>
          <p:cNvPr id="5" name="Title 1"/>
          <p:cNvSpPr>
            <a:spLocks noGrp="1"/>
          </p:cNvSpPr>
          <p:nvPr>
            <p:ph type="title"/>
          </p:nvPr>
        </p:nvSpPr>
        <p:spPr>
          <a:xfrm>
            <a:off x="0" y="381000"/>
            <a:ext cx="9144000" cy="838200"/>
          </a:xfrm>
        </p:spPr>
        <p:txBody>
          <a:bodyPr/>
          <a:lstStyle/>
          <a:p>
            <a:pPr algn="ctr"/>
            <a:r>
              <a:rPr lang="en-US" dirty="0" err="1"/>
              <a:t>Hazcom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317501" y="1295400"/>
          <a:ext cx="8674099" cy="4819649"/>
        </p:xfrm>
        <a:graphic>
          <a:graphicData uri="http://schemas.openxmlformats.org/drawingml/2006/table">
            <a:tbl>
              <a:tblPr/>
              <a:tblGrid>
                <a:gridCol w="2451301">
                  <a:extLst>
                    <a:ext uri="{9D8B030D-6E8A-4147-A177-3AD203B41FA5}">
                      <a16:colId xmlns:a16="http://schemas.microsoft.com/office/drawing/2014/main" val="20000"/>
                    </a:ext>
                  </a:extLst>
                </a:gridCol>
                <a:gridCol w="3471374">
                  <a:extLst>
                    <a:ext uri="{9D8B030D-6E8A-4147-A177-3AD203B41FA5}">
                      <a16:colId xmlns:a16="http://schemas.microsoft.com/office/drawing/2014/main" val="20001"/>
                    </a:ext>
                  </a:extLst>
                </a:gridCol>
                <a:gridCol w="2751424">
                  <a:extLst>
                    <a:ext uri="{9D8B030D-6E8A-4147-A177-3AD203B41FA5}">
                      <a16:colId xmlns:a16="http://schemas.microsoft.com/office/drawing/2014/main" val="20002"/>
                    </a:ext>
                  </a:extLst>
                </a:gridCol>
              </a:tblGrid>
              <a:tr h="554925">
                <a:tc>
                  <a:txBody>
                    <a:bodyPr/>
                    <a:lstStyle/>
                    <a:p>
                      <a:pPr marL="0" marR="0" algn="ctr">
                        <a:lnSpc>
                          <a:spcPct val="115000"/>
                        </a:lnSpc>
                        <a:spcBef>
                          <a:spcPts val="750"/>
                        </a:spcBef>
                        <a:spcAft>
                          <a:spcPts val="750"/>
                        </a:spcAft>
                      </a:pPr>
                      <a:r>
                        <a:rPr lang="en-US" sz="1400" b="1" dirty="0">
                          <a:solidFill>
                            <a:srgbClr val="000000"/>
                          </a:solidFill>
                          <a:latin typeface="Tahoma"/>
                          <a:ea typeface="Times New Roman"/>
                          <a:cs typeface="Times New Roman"/>
                        </a:rPr>
                        <a:t>Effective Completion Date</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b="1" dirty="0">
                          <a:solidFill>
                            <a:srgbClr val="000000"/>
                          </a:solidFill>
                          <a:latin typeface="Tahoma"/>
                          <a:ea typeface="Times New Roman"/>
                          <a:cs typeface="Times New Roman"/>
                        </a:rPr>
                        <a:t>Requirement(s)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b="1" dirty="0">
                          <a:solidFill>
                            <a:srgbClr val="000000"/>
                          </a:solidFill>
                          <a:latin typeface="Tahoma"/>
                          <a:ea typeface="Times New Roman"/>
                          <a:cs typeface="Times New Roman"/>
                        </a:rPr>
                        <a:t>Who</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0"/>
                  </a:ext>
                </a:extLst>
              </a:tr>
              <a:tr h="554925">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December 1, 2013</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Train employees on the new label elements and SDS format.</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Employers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1"/>
                  </a:ext>
                </a:extLst>
              </a:tr>
              <a:tr h="1577437">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June 1, 2015</a:t>
                      </a:r>
                      <a:br>
                        <a:rPr lang="en-US" sz="1400" dirty="0">
                          <a:solidFill>
                            <a:srgbClr val="000000"/>
                          </a:solidFill>
                          <a:latin typeface="Tahoma"/>
                          <a:ea typeface="Times New Roman"/>
                          <a:cs typeface="Times New Roman"/>
                        </a:rPr>
                      </a:br>
                      <a:br>
                        <a:rPr lang="en-US" sz="1400" dirty="0">
                          <a:solidFill>
                            <a:srgbClr val="000000"/>
                          </a:solidFill>
                          <a:latin typeface="Tahoma"/>
                          <a:ea typeface="Times New Roman"/>
                          <a:cs typeface="Times New Roman"/>
                        </a:rPr>
                      </a:br>
                      <a:r>
                        <a:rPr lang="en-US" sz="1400" dirty="0">
                          <a:solidFill>
                            <a:srgbClr val="000000"/>
                          </a:solidFill>
                          <a:latin typeface="Tahoma"/>
                          <a:ea typeface="Times New Roman"/>
                          <a:cs typeface="Times New Roman"/>
                        </a:rPr>
                        <a:t>December 1, 2015</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Comply with all modified provisions of this final rule, except:</a:t>
                      </a:r>
                      <a:br>
                        <a:rPr lang="en-US" sz="1400" dirty="0">
                          <a:solidFill>
                            <a:srgbClr val="000000"/>
                          </a:solidFill>
                          <a:latin typeface="Tahoma"/>
                          <a:ea typeface="Times New Roman"/>
                          <a:cs typeface="Times New Roman"/>
                        </a:rPr>
                      </a:br>
                      <a:br>
                        <a:rPr lang="en-US" sz="1400" dirty="0">
                          <a:solidFill>
                            <a:srgbClr val="000000"/>
                          </a:solidFill>
                          <a:latin typeface="Tahoma"/>
                          <a:ea typeface="Times New Roman"/>
                          <a:cs typeface="Times New Roman"/>
                        </a:rPr>
                      </a:br>
                      <a:r>
                        <a:rPr lang="en-US" sz="1400" dirty="0">
                          <a:solidFill>
                            <a:srgbClr val="000000"/>
                          </a:solidFill>
                          <a:latin typeface="Tahoma"/>
                          <a:ea typeface="Times New Roman"/>
                          <a:cs typeface="Times New Roman"/>
                        </a:rPr>
                        <a:t>Distributors may ship products labeled by manufacturers under the old system until December 1, 2015.</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Chemical manufacturers, importers, distributors and employers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2"/>
                  </a:ext>
                </a:extLst>
              </a:tr>
              <a:tr h="1321809">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June 1, 2016</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Update alternative workplace labeling and hazard communication program as necessary, and provide additional employee training for newly identified physical or health hazards.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Employers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3"/>
                  </a:ext>
                </a:extLst>
              </a:tr>
              <a:tr h="810553">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Transition Period</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Comply with either 29 CFR 1910.1200 (this final standard), or the current standard, or both.</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tc>
                  <a:txBody>
                    <a:bodyPr/>
                    <a:lstStyle/>
                    <a:p>
                      <a:pPr marL="0" marR="0" algn="ctr">
                        <a:lnSpc>
                          <a:spcPct val="115000"/>
                        </a:lnSpc>
                        <a:spcBef>
                          <a:spcPts val="750"/>
                        </a:spcBef>
                        <a:spcAft>
                          <a:spcPts val="750"/>
                        </a:spcAft>
                      </a:pPr>
                      <a:r>
                        <a:rPr lang="en-US" sz="1400" dirty="0">
                          <a:solidFill>
                            <a:srgbClr val="000000"/>
                          </a:solidFill>
                          <a:latin typeface="Tahoma"/>
                          <a:ea typeface="Times New Roman"/>
                          <a:cs typeface="Times New Roman"/>
                        </a:rPr>
                        <a:t>All chemical manufacturers, importers, distributors and employers</a:t>
                      </a:r>
                      <a:endParaRPr lang="en-US" sz="1400" dirty="0">
                        <a:latin typeface="Calibri"/>
                        <a:ea typeface="Calibri"/>
                        <a:cs typeface="Times New Roman"/>
                      </a:endParaRPr>
                    </a:p>
                  </a:txBody>
                  <a:tcPr marL="33445" marR="33445" marT="33445" marB="33445" anchor="ctr">
                    <a:lnL w="12700" cap="flat" cmpd="sng" algn="ctr">
                      <a:solidFill>
                        <a:srgbClr val="999999"/>
                      </a:solidFill>
                      <a:prstDash val="solid"/>
                      <a:round/>
                      <a:headEnd type="none" w="med" len="med"/>
                      <a:tailEnd type="none" w="med" len="med"/>
                    </a:lnL>
                    <a:lnR w="12700" cap="flat" cmpd="sng" algn="ctr">
                      <a:solidFill>
                        <a:srgbClr val="999999"/>
                      </a:solidFill>
                      <a:prstDash val="solid"/>
                      <a:round/>
                      <a:headEnd type="none" w="med" len="med"/>
                      <a:tailEnd type="none" w="med" len="med"/>
                    </a:lnR>
                    <a:lnT w="12700" cap="flat" cmpd="sng" algn="ctr">
                      <a:solidFill>
                        <a:srgbClr val="999999"/>
                      </a:solidFill>
                      <a:prstDash val="solid"/>
                      <a:round/>
                      <a:headEnd type="none" w="med" len="med"/>
                      <a:tailEnd type="none" w="med" len="med"/>
                    </a:lnT>
                    <a:lnB w="1270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48" name="TextBox 4"/>
          <p:cNvSpPr txBox="1">
            <a:spLocks noChangeArrowheads="1"/>
          </p:cNvSpPr>
          <p:nvPr/>
        </p:nvSpPr>
        <p:spPr bwMode="auto">
          <a:xfrm>
            <a:off x="153988" y="22225"/>
            <a:ext cx="8824912" cy="1200150"/>
          </a:xfrm>
          <a:prstGeom prst="rect">
            <a:avLst/>
          </a:prstGeom>
          <a:noFill/>
          <a:ln w="9525">
            <a:noFill/>
            <a:miter lim="800000"/>
            <a:headEnd/>
            <a:tailEnd/>
          </a:ln>
        </p:spPr>
        <p:txBody>
          <a:bodyPr>
            <a:spAutoFit/>
          </a:bodyPr>
          <a:lstStyle/>
          <a:p>
            <a:pPr algn="ctr"/>
            <a:r>
              <a:rPr lang="en-US" sz="3600" b="1"/>
              <a:t>Phase-in Period for GHS into Hazard Communication Standard</a:t>
            </a:r>
            <a:endParaRPr lang="en-US" sz="3600"/>
          </a:p>
        </p:txBody>
      </p:sp>
      <p:sp>
        <p:nvSpPr>
          <p:cNvPr id="5149" name="Slide Number Placeholder 4"/>
          <p:cNvSpPr>
            <a:spLocks noGrp="1"/>
          </p:cNvSpPr>
          <p:nvPr>
            <p:ph type="sldNum" sz="quarter" idx="12"/>
          </p:nvPr>
        </p:nvSpPr>
        <p:spPr bwMode="auto">
          <a:noFill/>
          <a:ln>
            <a:miter lim="800000"/>
            <a:headEnd/>
            <a:tailEnd/>
          </a:ln>
        </p:spPr>
        <p:txBody>
          <a:bodyPr/>
          <a:lstStyle/>
          <a:p>
            <a:r>
              <a:rPr lang="en-US">
                <a:latin typeface="Arial" charset="0"/>
                <a:cs typeface="Arial" charset="0"/>
              </a:rPr>
              <a:t> </a:t>
            </a:r>
            <a:fld id="{FCABD481-97AD-46A2-B2EA-FE6F8B03A870}" type="slidenum">
              <a:rPr lang="en-US" smtClean="0">
                <a:latin typeface="Arial" charset="0"/>
                <a:cs typeface="Arial" charset="0"/>
              </a:rPr>
              <a:pPr/>
              <a:t>4</a:t>
            </a:fld>
            <a:endParaRPr lang="en-US">
              <a:latin typeface="Arial" charset="0"/>
              <a:cs typeface="Arial"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33363"/>
            <a:ext cx="8229600" cy="590550"/>
          </a:xfrm>
        </p:spPr>
        <p:txBody>
          <a:bodyPr>
            <a:normAutofit fontScale="90000"/>
          </a:bodyPr>
          <a:lstStyle/>
          <a:p>
            <a:pPr algn="ctr" eaLnBrk="1" hangingPunct="1">
              <a:defRPr/>
            </a:pPr>
            <a:r>
              <a:rPr lang="en-GB" sz="3600" b="1" dirty="0"/>
              <a:t>SDS Format:  16 headings</a:t>
            </a:r>
          </a:p>
        </p:txBody>
      </p:sp>
      <p:sp>
        <p:nvSpPr>
          <p:cNvPr id="7171" name="TextBox 3"/>
          <p:cNvSpPr txBox="1">
            <a:spLocks noChangeArrowheads="1"/>
          </p:cNvSpPr>
          <p:nvPr/>
        </p:nvSpPr>
        <p:spPr bwMode="auto">
          <a:xfrm>
            <a:off x="646113" y="5651500"/>
            <a:ext cx="7721600" cy="368300"/>
          </a:xfrm>
          <a:prstGeom prst="rect">
            <a:avLst/>
          </a:prstGeom>
          <a:noFill/>
          <a:ln w="9525">
            <a:noFill/>
            <a:miter lim="800000"/>
            <a:headEnd/>
            <a:tailEnd/>
          </a:ln>
        </p:spPr>
        <p:txBody>
          <a:bodyPr>
            <a:spAutoFit/>
          </a:bodyPr>
          <a:lstStyle/>
          <a:p>
            <a:r>
              <a:rPr lang="en-US" dirty="0"/>
              <a:t>*SDS—Formerly known as Material Safety Data Sheets (MSDS)</a:t>
            </a:r>
          </a:p>
        </p:txBody>
      </p:sp>
      <p:sp>
        <p:nvSpPr>
          <p:cNvPr id="7172" name="Slide Number Placeholder 4"/>
          <p:cNvSpPr>
            <a:spLocks noGrp="1"/>
          </p:cNvSpPr>
          <p:nvPr>
            <p:ph type="sldNum" sz="quarter" idx="12"/>
          </p:nvPr>
        </p:nvSpPr>
        <p:spPr bwMode="auto">
          <a:noFill/>
          <a:ln>
            <a:miter lim="800000"/>
            <a:headEnd/>
            <a:tailEnd/>
          </a:ln>
        </p:spPr>
        <p:txBody>
          <a:bodyPr/>
          <a:lstStyle/>
          <a:p>
            <a:r>
              <a:rPr lang="en-US">
                <a:latin typeface="Arial" charset="0"/>
                <a:cs typeface="Arial" charset="0"/>
              </a:rPr>
              <a:t> </a:t>
            </a:r>
            <a:fld id="{6740897A-903F-4707-99C1-77440E533F3E}" type="slidenum">
              <a:rPr lang="en-US" smtClean="0">
                <a:latin typeface="Arial" charset="0"/>
                <a:cs typeface="Arial" charset="0"/>
              </a:rPr>
              <a:pPr/>
              <a:t>5</a:t>
            </a:fld>
            <a:endParaRPr lang="en-US">
              <a:latin typeface="Arial" charset="0"/>
              <a:cs typeface="Arial" charset="0"/>
            </a:endParaRPr>
          </a:p>
        </p:txBody>
      </p:sp>
      <p:sp>
        <p:nvSpPr>
          <p:cNvPr id="6" name="TextBox 5"/>
          <p:cNvSpPr txBox="1"/>
          <p:nvPr/>
        </p:nvSpPr>
        <p:spPr>
          <a:xfrm>
            <a:off x="331955" y="1334918"/>
            <a:ext cx="8607764" cy="4324261"/>
          </a:xfrm>
          <a:prstGeom prst="rect">
            <a:avLst/>
          </a:prstGeom>
          <a:noFill/>
        </p:spPr>
        <p:txBody>
          <a:bodyPr numCol="2">
            <a:spAutoFit/>
          </a:bodyPr>
          <a:lstStyle/>
          <a:p>
            <a:pPr marL="457200" indent="-457200">
              <a:spcBef>
                <a:spcPts val="600"/>
              </a:spcBef>
              <a:spcAft>
                <a:spcPts val="600"/>
              </a:spcAft>
              <a:buClr>
                <a:srgbClr val="FFFF00"/>
              </a:buClr>
              <a:defRPr/>
            </a:pPr>
            <a:r>
              <a:rPr lang="en-CA" sz="2000" dirty="0">
                <a:latin typeface="Arial" pitchFamily="34" charset="0"/>
              </a:rPr>
              <a:t>1.	Identification</a:t>
            </a:r>
          </a:p>
          <a:p>
            <a:pPr marL="457200" indent="-457200">
              <a:spcBef>
                <a:spcPts val="600"/>
              </a:spcBef>
              <a:spcAft>
                <a:spcPts val="600"/>
              </a:spcAft>
              <a:buClr>
                <a:srgbClr val="FFFF00"/>
              </a:buClr>
              <a:defRPr/>
            </a:pPr>
            <a:r>
              <a:rPr lang="en-CA" sz="2000" dirty="0">
                <a:latin typeface="Arial" pitchFamily="34" charset="0"/>
              </a:rPr>
              <a:t>2.	Hazard(s) identification</a:t>
            </a:r>
          </a:p>
          <a:p>
            <a:pPr marL="457200" indent="-457200">
              <a:spcBef>
                <a:spcPts val="600"/>
              </a:spcBef>
              <a:spcAft>
                <a:spcPts val="600"/>
              </a:spcAft>
              <a:buClr>
                <a:srgbClr val="FFFF00"/>
              </a:buClr>
              <a:defRPr/>
            </a:pPr>
            <a:r>
              <a:rPr lang="en-CA" sz="2000" dirty="0">
                <a:latin typeface="Arial" pitchFamily="34" charset="0"/>
              </a:rPr>
              <a:t>3.	Composition/information on ingredients</a:t>
            </a:r>
          </a:p>
          <a:p>
            <a:pPr marL="457200" indent="-457200">
              <a:spcBef>
                <a:spcPts val="600"/>
              </a:spcBef>
              <a:spcAft>
                <a:spcPts val="600"/>
              </a:spcAft>
              <a:buClr>
                <a:srgbClr val="FFFF00"/>
              </a:buClr>
              <a:defRPr/>
            </a:pPr>
            <a:r>
              <a:rPr lang="en-CA" sz="2000" dirty="0">
                <a:latin typeface="Arial" pitchFamily="34" charset="0"/>
              </a:rPr>
              <a:t>4.	First-aid measures</a:t>
            </a:r>
          </a:p>
          <a:p>
            <a:pPr marL="457200" indent="-457200">
              <a:spcBef>
                <a:spcPts val="600"/>
              </a:spcBef>
              <a:spcAft>
                <a:spcPts val="600"/>
              </a:spcAft>
              <a:buClr>
                <a:srgbClr val="FFFF00"/>
              </a:buClr>
              <a:defRPr/>
            </a:pPr>
            <a:r>
              <a:rPr lang="en-CA" sz="2000" dirty="0">
                <a:latin typeface="Arial" pitchFamily="34" charset="0"/>
              </a:rPr>
              <a:t>5.	Fire-fighting measures</a:t>
            </a:r>
          </a:p>
          <a:p>
            <a:pPr marL="457200" indent="-457200">
              <a:spcBef>
                <a:spcPts val="600"/>
              </a:spcBef>
              <a:spcAft>
                <a:spcPts val="600"/>
              </a:spcAft>
              <a:buClr>
                <a:srgbClr val="FFFF00"/>
              </a:buClr>
              <a:defRPr/>
            </a:pPr>
            <a:r>
              <a:rPr lang="en-CA" sz="2000" dirty="0">
                <a:latin typeface="Arial" pitchFamily="34" charset="0"/>
              </a:rPr>
              <a:t>6.	Accidental release measures</a:t>
            </a:r>
          </a:p>
          <a:p>
            <a:pPr marL="457200" indent="-457200">
              <a:spcBef>
                <a:spcPts val="600"/>
              </a:spcBef>
              <a:spcAft>
                <a:spcPts val="600"/>
              </a:spcAft>
              <a:buClr>
                <a:srgbClr val="FFFF00"/>
              </a:buClr>
              <a:defRPr/>
            </a:pPr>
            <a:r>
              <a:rPr lang="en-CA" sz="2000" dirty="0">
                <a:latin typeface="Arial" pitchFamily="34" charset="0"/>
              </a:rPr>
              <a:t>7.	Handling and storage</a:t>
            </a:r>
          </a:p>
          <a:p>
            <a:pPr marL="457200" indent="-457200">
              <a:spcBef>
                <a:spcPts val="600"/>
              </a:spcBef>
              <a:spcAft>
                <a:spcPts val="600"/>
              </a:spcAft>
              <a:buClr>
                <a:srgbClr val="FFFF00"/>
              </a:buClr>
              <a:defRPr/>
            </a:pPr>
            <a:r>
              <a:rPr lang="en-CA" sz="2000" dirty="0">
                <a:latin typeface="Arial" pitchFamily="34" charset="0"/>
              </a:rPr>
              <a:t>8.	Exposure control/personal protection</a:t>
            </a:r>
          </a:p>
          <a:p>
            <a:pPr marL="457200" indent="-457200">
              <a:spcBef>
                <a:spcPts val="600"/>
              </a:spcBef>
              <a:spcAft>
                <a:spcPts val="600"/>
              </a:spcAft>
              <a:buClr>
                <a:srgbClr val="FFFF00"/>
              </a:buClr>
              <a:defRPr/>
            </a:pPr>
            <a:r>
              <a:rPr lang="en-CA" sz="2000" dirty="0">
                <a:latin typeface="Arial" pitchFamily="34" charset="0"/>
              </a:rPr>
              <a:t>9.	Physical and chemical properties</a:t>
            </a:r>
          </a:p>
          <a:p>
            <a:pPr marL="457200" indent="-457200">
              <a:spcBef>
                <a:spcPts val="600"/>
              </a:spcBef>
              <a:spcAft>
                <a:spcPts val="600"/>
              </a:spcAft>
              <a:buClr>
                <a:srgbClr val="FFFF00"/>
              </a:buClr>
              <a:defRPr/>
            </a:pPr>
            <a:r>
              <a:rPr lang="en-CA" sz="2000" dirty="0">
                <a:latin typeface="Arial" pitchFamily="34" charset="0"/>
              </a:rPr>
              <a:t>10.	Stability and reactivity</a:t>
            </a:r>
          </a:p>
          <a:p>
            <a:pPr marL="457200" indent="-457200">
              <a:spcBef>
                <a:spcPts val="600"/>
              </a:spcBef>
              <a:spcAft>
                <a:spcPts val="600"/>
              </a:spcAft>
              <a:buClr>
                <a:srgbClr val="FFFF00"/>
              </a:buClr>
              <a:defRPr/>
            </a:pPr>
            <a:r>
              <a:rPr lang="en-CA" sz="2000" dirty="0">
                <a:latin typeface="Arial" pitchFamily="34" charset="0"/>
              </a:rPr>
              <a:t>11.	Toxicological information</a:t>
            </a:r>
          </a:p>
          <a:p>
            <a:pPr marL="457200" indent="-457200">
              <a:spcBef>
                <a:spcPts val="600"/>
              </a:spcBef>
              <a:spcAft>
                <a:spcPts val="600"/>
              </a:spcAft>
              <a:buClr>
                <a:srgbClr val="FFFF00"/>
              </a:buClr>
              <a:defRPr/>
            </a:pPr>
            <a:r>
              <a:rPr lang="en-CA" sz="2000" dirty="0">
                <a:latin typeface="Arial" pitchFamily="34" charset="0"/>
              </a:rPr>
              <a:t>12.	Ecological information*</a:t>
            </a:r>
          </a:p>
          <a:p>
            <a:pPr marL="457200" indent="-457200">
              <a:spcBef>
                <a:spcPts val="600"/>
              </a:spcBef>
              <a:spcAft>
                <a:spcPts val="600"/>
              </a:spcAft>
              <a:buClr>
                <a:srgbClr val="FFFF00"/>
              </a:buClr>
              <a:defRPr/>
            </a:pPr>
            <a:r>
              <a:rPr lang="en-CA" sz="2000" dirty="0">
                <a:latin typeface="Arial" pitchFamily="34" charset="0"/>
              </a:rPr>
              <a:t>13.	Disposal considerations*</a:t>
            </a:r>
          </a:p>
          <a:p>
            <a:pPr marL="457200" indent="-457200">
              <a:spcBef>
                <a:spcPts val="600"/>
              </a:spcBef>
              <a:spcAft>
                <a:spcPts val="600"/>
              </a:spcAft>
              <a:buClr>
                <a:srgbClr val="FFFF00"/>
              </a:buClr>
              <a:defRPr/>
            </a:pPr>
            <a:r>
              <a:rPr lang="en-CA" sz="2000" dirty="0">
                <a:latin typeface="Arial" pitchFamily="34" charset="0"/>
              </a:rPr>
              <a:t>14.	Transport information*</a:t>
            </a:r>
          </a:p>
          <a:p>
            <a:pPr marL="457200" indent="-457200">
              <a:spcBef>
                <a:spcPts val="600"/>
              </a:spcBef>
              <a:spcAft>
                <a:spcPts val="600"/>
              </a:spcAft>
              <a:buClr>
                <a:srgbClr val="FFFF00"/>
              </a:buClr>
              <a:defRPr/>
            </a:pPr>
            <a:r>
              <a:rPr lang="en-CA" sz="2000" dirty="0">
                <a:latin typeface="Arial" pitchFamily="34" charset="0"/>
              </a:rPr>
              <a:t>15.	Regulatory information</a:t>
            </a:r>
          </a:p>
          <a:p>
            <a:pPr marL="457200" indent="-457200">
              <a:spcBef>
                <a:spcPts val="600"/>
              </a:spcBef>
              <a:spcAft>
                <a:spcPts val="600"/>
              </a:spcAft>
              <a:buClr>
                <a:srgbClr val="FFFF00"/>
              </a:buClr>
              <a:defRPr/>
            </a:pPr>
            <a:r>
              <a:rPr lang="en-CA" sz="2000" dirty="0">
                <a:latin typeface="Arial" pitchFamily="34" charset="0"/>
              </a:rPr>
              <a:t>16.	Other information </a:t>
            </a:r>
            <a:endParaRPr lang="en-GB" sz="2000" dirty="0">
              <a:latin typeface="Arial"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bwMode="auto">
          <a:noFill/>
          <a:ln>
            <a:miter lim="800000"/>
            <a:headEnd/>
            <a:tailEnd/>
          </a:ln>
        </p:spPr>
        <p:txBody>
          <a:bodyPr/>
          <a:lstStyle/>
          <a:p>
            <a:r>
              <a:rPr lang="en-US">
                <a:latin typeface="Arial" charset="0"/>
                <a:cs typeface="Arial" charset="0"/>
              </a:rPr>
              <a:t> </a:t>
            </a:r>
            <a:fld id="{4361388E-67C8-4EF9-A053-98F36F57A08F}" type="slidenum">
              <a:rPr lang="en-US" smtClean="0">
                <a:latin typeface="Arial" charset="0"/>
                <a:cs typeface="Arial" charset="0"/>
              </a:rPr>
              <a:pPr/>
              <a:t>6</a:t>
            </a:fld>
            <a:endParaRPr lang="en-US">
              <a:latin typeface="Arial" charset="0"/>
              <a:cs typeface="Arial" charset="0"/>
            </a:endParaRPr>
          </a:p>
        </p:txBody>
      </p:sp>
      <p:pic>
        <p:nvPicPr>
          <p:cNvPr id="8195" name="Picture 2"/>
          <p:cNvPicPr>
            <a:picLocks noChangeAspect="1" noChangeArrowheads="1"/>
          </p:cNvPicPr>
          <p:nvPr/>
        </p:nvPicPr>
        <p:blipFill>
          <a:blip r:embed="rId3" cstate="print"/>
          <a:srcRect/>
          <a:stretch>
            <a:fillRect/>
          </a:stretch>
        </p:blipFill>
        <p:spPr bwMode="auto">
          <a:xfrm>
            <a:off x="1676400" y="939800"/>
            <a:ext cx="5416550" cy="5770563"/>
          </a:xfrm>
          <a:prstGeom prst="rect">
            <a:avLst/>
          </a:prstGeom>
          <a:noFill/>
          <a:ln w="9525">
            <a:solidFill>
              <a:schemeClr val="tx1"/>
            </a:solidFill>
            <a:miter lim="800000"/>
            <a:headEnd/>
            <a:tailEnd/>
          </a:ln>
        </p:spPr>
      </p:pic>
      <p:sp>
        <p:nvSpPr>
          <p:cNvPr id="5" name="Rectangle 2"/>
          <p:cNvSpPr txBox="1">
            <a:spLocks noChangeArrowheads="1"/>
          </p:cNvSpPr>
          <p:nvPr/>
        </p:nvSpPr>
        <p:spPr bwMode="auto">
          <a:xfrm>
            <a:off x="457200" y="233363"/>
            <a:ext cx="8229600" cy="590550"/>
          </a:xfrm>
          <a:prstGeom prst="rect">
            <a:avLst/>
          </a:prstGeom>
          <a:noFill/>
          <a:ln w="9525">
            <a:noFill/>
            <a:miter lim="800000"/>
            <a:headEnd/>
            <a:tailEnd/>
          </a:ln>
        </p:spPr>
        <p:txBody>
          <a:bodyPr lIns="86493" tIns="43247" rIns="86493" bIns="43247" anchor="ctr"/>
          <a:lstStyle/>
          <a:p>
            <a:pPr algn="ctr">
              <a:defRPr/>
            </a:pPr>
            <a:r>
              <a:rPr lang="en-GB" sz="3600" b="1" kern="0" dirty="0">
                <a:latin typeface="Arial" pitchFamily="34" charset="0"/>
                <a:ea typeface="+mj-ea"/>
                <a:cs typeface="Arial" pitchFamily="34" charset="0"/>
              </a:rPr>
              <a:t>SDS Format Example</a:t>
            </a:r>
            <a:endParaRPr lang="en-GB" sz="4000" b="1" kern="0" dirty="0">
              <a:latin typeface="Arial" pitchFamily="34" charset="0"/>
              <a:ea typeface="+mj-ea"/>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07963" y="338138"/>
            <a:ext cx="8728075" cy="771525"/>
          </a:xfrm>
        </p:spPr>
        <p:txBody>
          <a:bodyPr>
            <a:normAutofit fontScale="90000"/>
          </a:bodyPr>
          <a:lstStyle/>
          <a:p>
            <a:pPr algn="l" eaLnBrk="1" hangingPunct="1"/>
            <a:br>
              <a:rPr lang="en-US" sz="2600">
                <a:solidFill>
                  <a:srgbClr val="FFFF00"/>
                </a:solidFill>
                <a:ea typeface="ＭＳ Ｐゴシック" pitchFamily="34" charset="-128"/>
                <a:cs typeface="Tahoma" pitchFamily="34" charset="0"/>
              </a:rPr>
            </a:br>
            <a:br>
              <a:rPr lang="en-US" sz="2600">
                <a:solidFill>
                  <a:srgbClr val="FFFF00"/>
                </a:solidFill>
                <a:ea typeface="ＭＳ Ｐゴシック" pitchFamily="34" charset="-128"/>
                <a:cs typeface="Tahoma" pitchFamily="34" charset="0"/>
              </a:rPr>
            </a:br>
            <a:r>
              <a:rPr lang="en-US" sz="2600">
                <a:solidFill>
                  <a:srgbClr val="FFFF00"/>
                </a:solidFill>
                <a:ea typeface="ＭＳ Ｐゴシック" pitchFamily="34" charset="-128"/>
                <a:cs typeface="Tahoma" pitchFamily="34" charset="0"/>
              </a:rPr>
              <a:t> </a:t>
            </a:r>
            <a:endParaRPr lang="en-US" sz="2600">
              <a:solidFill>
                <a:srgbClr val="FFFF00"/>
              </a:solidFill>
              <a:ea typeface="ＭＳ Ｐゴシック" pitchFamily="34" charset="-128"/>
            </a:endParaRPr>
          </a:p>
        </p:txBody>
      </p:sp>
      <p:sp>
        <p:nvSpPr>
          <p:cNvPr id="9219" name="Slide Number Placeholder 2"/>
          <p:cNvSpPr>
            <a:spLocks noGrp="1"/>
          </p:cNvSpPr>
          <p:nvPr>
            <p:ph type="sldNum" sz="quarter" idx="12"/>
          </p:nvPr>
        </p:nvSpPr>
        <p:spPr bwMode="auto">
          <a:xfrm>
            <a:off x="7696200" y="6245225"/>
            <a:ext cx="1219200" cy="476250"/>
          </a:xfrm>
          <a:noFill/>
          <a:ln>
            <a:miter lim="800000"/>
            <a:headEnd/>
            <a:tailEnd/>
          </a:ln>
        </p:spPr>
        <p:txBody>
          <a:bodyPr/>
          <a:lstStyle/>
          <a:p>
            <a:fld id="{F147E055-16A7-4468-AB03-2B501C190953}" type="slidenum">
              <a:rPr lang="en-US" smtClean="0">
                <a:latin typeface="Arial" charset="0"/>
                <a:cs typeface="Arial" charset="0"/>
              </a:rPr>
              <a:pPr/>
              <a:t>7</a:t>
            </a:fld>
            <a:endParaRPr lang="en-US">
              <a:latin typeface="Arial" charset="0"/>
              <a:cs typeface="Arial" charset="0"/>
            </a:endParaRPr>
          </a:p>
        </p:txBody>
      </p:sp>
      <p:sp>
        <p:nvSpPr>
          <p:cNvPr id="9220" name="Rectangle 16"/>
          <p:cNvSpPr>
            <a:spLocks noChangeArrowheads="1"/>
          </p:cNvSpPr>
          <p:nvPr/>
        </p:nvSpPr>
        <p:spPr bwMode="auto">
          <a:xfrm>
            <a:off x="682625" y="5715000"/>
            <a:ext cx="7635875" cy="708025"/>
          </a:xfrm>
          <a:prstGeom prst="rect">
            <a:avLst/>
          </a:prstGeom>
          <a:noFill/>
          <a:ln w="9525">
            <a:noFill/>
            <a:miter lim="800000"/>
            <a:headEnd/>
            <a:tailEnd/>
          </a:ln>
        </p:spPr>
        <p:txBody>
          <a:bodyPr>
            <a:spAutoFit/>
          </a:bodyPr>
          <a:lstStyle/>
          <a:p>
            <a:r>
              <a:rPr lang="en-US" sz="2000">
                <a:cs typeface="Tahoma" pitchFamily="34" charset="0"/>
              </a:rPr>
              <a:t>Pictograms are required in the revised Hazard Communication Standard. The </a:t>
            </a:r>
            <a:r>
              <a:rPr lang="en-US" sz="2000"/>
              <a:t>nine pictograms above are standardized.</a:t>
            </a:r>
          </a:p>
        </p:txBody>
      </p:sp>
      <p:sp>
        <p:nvSpPr>
          <p:cNvPr id="9221" name="Rectangle 14"/>
          <p:cNvSpPr>
            <a:spLocks noChangeArrowheads="1"/>
          </p:cNvSpPr>
          <p:nvPr/>
        </p:nvSpPr>
        <p:spPr bwMode="auto">
          <a:xfrm>
            <a:off x="306388" y="153988"/>
            <a:ext cx="8483600" cy="708025"/>
          </a:xfrm>
          <a:prstGeom prst="rect">
            <a:avLst/>
          </a:prstGeom>
          <a:noFill/>
          <a:ln w="9525">
            <a:noFill/>
            <a:miter lim="800000"/>
            <a:headEnd/>
            <a:tailEnd/>
          </a:ln>
        </p:spPr>
        <p:txBody>
          <a:bodyPr>
            <a:spAutoFit/>
          </a:bodyPr>
          <a:lstStyle/>
          <a:p>
            <a:pPr algn="ctr"/>
            <a:r>
              <a:rPr lang="en-US" sz="4000" b="1">
                <a:cs typeface="Tahoma" pitchFamily="34" charset="0"/>
              </a:rPr>
              <a:t>Pictograms</a:t>
            </a:r>
            <a:endParaRPr lang="en-US" sz="4000" b="1"/>
          </a:p>
        </p:txBody>
      </p:sp>
      <p:grpSp>
        <p:nvGrpSpPr>
          <p:cNvPr id="2" name="Group 40"/>
          <p:cNvGrpSpPr>
            <a:grpSpLocks/>
          </p:cNvGrpSpPr>
          <p:nvPr/>
        </p:nvGrpSpPr>
        <p:grpSpPr bwMode="auto">
          <a:xfrm>
            <a:off x="4583113" y="3125788"/>
            <a:ext cx="1722437" cy="2430462"/>
            <a:chOff x="154379" y="1154277"/>
            <a:chExt cx="1721922" cy="2430576"/>
          </a:xfrm>
        </p:grpSpPr>
        <p:pic>
          <p:nvPicPr>
            <p:cNvPr id="9255" name="Picture 2" descr="Health Hazard"/>
            <p:cNvPicPr>
              <a:picLocks noChangeAspect="1" noChangeArrowheads="1"/>
            </p:cNvPicPr>
            <p:nvPr/>
          </p:nvPicPr>
          <p:blipFill>
            <a:blip r:embed="rId3" cstate="print"/>
            <a:srcRect/>
            <a:stretch>
              <a:fillRect/>
            </a:stretch>
          </p:blipFill>
          <p:spPr bwMode="auto">
            <a:xfrm>
              <a:off x="542265" y="1477757"/>
              <a:ext cx="849313" cy="955675"/>
            </a:xfrm>
            <a:prstGeom prst="rect">
              <a:avLst/>
            </a:prstGeom>
            <a:noFill/>
            <a:ln w="9525">
              <a:noFill/>
              <a:miter lim="800000"/>
              <a:headEnd/>
              <a:tailEnd/>
            </a:ln>
          </p:spPr>
        </p:pic>
        <p:sp>
          <p:nvSpPr>
            <p:cNvPr id="9256" name="Rectangle 18"/>
            <p:cNvSpPr>
              <a:spLocks noChangeArrowheads="1"/>
            </p:cNvSpPr>
            <p:nvPr/>
          </p:nvSpPr>
          <p:spPr bwMode="auto">
            <a:xfrm>
              <a:off x="373258" y="1154277"/>
              <a:ext cx="1208985" cy="276999"/>
            </a:xfrm>
            <a:prstGeom prst="rect">
              <a:avLst/>
            </a:prstGeom>
            <a:noFill/>
            <a:ln w="9525">
              <a:noFill/>
              <a:miter lim="800000"/>
              <a:headEnd/>
              <a:tailEnd/>
            </a:ln>
          </p:spPr>
          <p:txBody>
            <a:bodyPr wrap="none">
              <a:spAutoFit/>
            </a:bodyPr>
            <a:lstStyle/>
            <a:p>
              <a:pPr algn="ctr"/>
              <a:r>
                <a:rPr lang="en-US" sz="1200" b="1">
                  <a:cs typeface="Arial" charset="0"/>
                </a:rPr>
                <a:t>Health Hazard</a:t>
              </a:r>
              <a:endParaRPr lang="en-US" sz="1200"/>
            </a:p>
          </p:txBody>
        </p:sp>
        <p:sp>
          <p:nvSpPr>
            <p:cNvPr id="9257" name="Rectangle 19"/>
            <p:cNvSpPr>
              <a:spLocks noChangeArrowheads="1"/>
            </p:cNvSpPr>
            <p:nvPr/>
          </p:nvSpPr>
          <p:spPr bwMode="auto">
            <a:xfrm>
              <a:off x="154379" y="2476857"/>
              <a:ext cx="1721922" cy="1107996"/>
            </a:xfrm>
            <a:prstGeom prst="rect">
              <a:avLst/>
            </a:prstGeom>
            <a:noFill/>
            <a:ln w="9525">
              <a:noFill/>
              <a:miter lim="800000"/>
              <a:headEnd/>
              <a:tailEnd/>
            </a:ln>
          </p:spPr>
          <p:txBody>
            <a:bodyPr>
              <a:spAutoFit/>
            </a:bodyPr>
            <a:lstStyle/>
            <a:p>
              <a:pPr marL="90488" indent="-90488">
                <a:buFont typeface="Arial" charset="0"/>
                <a:buChar char="•"/>
              </a:pPr>
              <a:r>
                <a:rPr lang="en-US" sz="1100">
                  <a:cs typeface="Arial" charset="0"/>
                </a:rPr>
                <a:t>Carcinogen</a:t>
              </a:r>
            </a:p>
            <a:p>
              <a:pPr marL="90488" indent="-90488">
                <a:buFont typeface="Arial" charset="0"/>
                <a:buChar char="•"/>
              </a:pPr>
              <a:r>
                <a:rPr lang="en-US" sz="1100">
                  <a:cs typeface="Arial" charset="0"/>
                </a:rPr>
                <a:t>Mutagenicity</a:t>
              </a:r>
            </a:p>
            <a:p>
              <a:pPr marL="90488" indent="-90488">
                <a:buFont typeface="Arial" charset="0"/>
                <a:buChar char="•"/>
              </a:pPr>
              <a:r>
                <a:rPr lang="en-US" sz="1100">
                  <a:cs typeface="Arial" charset="0"/>
                </a:rPr>
                <a:t>Reproductive Toxicity</a:t>
              </a:r>
            </a:p>
            <a:p>
              <a:pPr marL="90488" indent="-90488">
                <a:buFont typeface="Arial" charset="0"/>
                <a:buChar char="•"/>
              </a:pPr>
              <a:r>
                <a:rPr lang="en-US" sz="1100">
                  <a:cs typeface="Arial" charset="0"/>
                </a:rPr>
                <a:t>Respiratory Sensitizer</a:t>
              </a:r>
            </a:p>
            <a:p>
              <a:pPr marL="90488" indent="-90488">
                <a:buFont typeface="Arial" charset="0"/>
                <a:buChar char="•"/>
              </a:pPr>
              <a:r>
                <a:rPr lang="en-US" sz="1100">
                  <a:cs typeface="Arial" charset="0"/>
                </a:rPr>
                <a:t>Target Organ Toxicity</a:t>
              </a:r>
            </a:p>
            <a:p>
              <a:pPr marL="90488" indent="-90488">
                <a:buFont typeface="Arial" charset="0"/>
                <a:buChar char="•"/>
              </a:pPr>
              <a:r>
                <a:rPr lang="en-US" sz="1100">
                  <a:cs typeface="Arial" charset="0"/>
                </a:rPr>
                <a:t>Aspiration Toxicity</a:t>
              </a:r>
            </a:p>
          </p:txBody>
        </p:sp>
      </p:grpSp>
      <p:grpSp>
        <p:nvGrpSpPr>
          <p:cNvPr id="3" name="Group 43"/>
          <p:cNvGrpSpPr>
            <a:grpSpLocks/>
          </p:cNvGrpSpPr>
          <p:nvPr/>
        </p:nvGrpSpPr>
        <p:grpSpPr bwMode="auto">
          <a:xfrm>
            <a:off x="2428875" y="3098800"/>
            <a:ext cx="1787525" cy="2362200"/>
            <a:chOff x="5646717" y="1138949"/>
            <a:chExt cx="1787236" cy="2362777"/>
          </a:xfrm>
        </p:grpSpPr>
        <p:pic>
          <p:nvPicPr>
            <p:cNvPr id="9252" name="Picture 3" descr="Flame"/>
            <p:cNvPicPr>
              <a:picLocks noChangeAspect="1" noChangeArrowheads="1"/>
            </p:cNvPicPr>
            <p:nvPr/>
          </p:nvPicPr>
          <p:blipFill>
            <a:blip r:embed="rId4" cstate="print"/>
            <a:srcRect/>
            <a:stretch>
              <a:fillRect/>
            </a:stretch>
          </p:blipFill>
          <p:spPr bwMode="auto">
            <a:xfrm>
              <a:off x="5909747" y="1439822"/>
              <a:ext cx="830263" cy="935037"/>
            </a:xfrm>
            <a:prstGeom prst="rect">
              <a:avLst/>
            </a:prstGeom>
            <a:noFill/>
            <a:ln w="9525">
              <a:noFill/>
              <a:miter lim="800000"/>
              <a:headEnd/>
              <a:tailEnd/>
            </a:ln>
          </p:spPr>
        </p:pic>
        <p:sp>
          <p:nvSpPr>
            <p:cNvPr id="9253" name="Rectangle 17"/>
            <p:cNvSpPr>
              <a:spLocks noChangeArrowheads="1"/>
            </p:cNvSpPr>
            <p:nvPr/>
          </p:nvSpPr>
          <p:spPr bwMode="auto">
            <a:xfrm>
              <a:off x="5943601" y="1138949"/>
              <a:ext cx="813460" cy="261610"/>
            </a:xfrm>
            <a:prstGeom prst="rect">
              <a:avLst/>
            </a:prstGeom>
            <a:noFill/>
            <a:ln w="9525">
              <a:noFill/>
              <a:miter lim="800000"/>
              <a:headEnd/>
              <a:tailEnd/>
            </a:ln>
          </p:spPr>
          <p:txBody>
            <a:bodyPr>
              <a:spAutoFit/>
            </a:bodyPr>
            <a:lstStyle/>
            <a:p>
              <a:pPr marL="171450" indent="-171450" algn="ctr"/>
              <a:r>
                <a:rPr lang="en-US" sz="1100" b="1">
                  <a:cs typeface="Arial" charset="0"/>
                </a:rPr>
                <a:t>Flame</a:t>
              </a:r>
              <a:endParaRPr lang="en-US" sz="1100">
                <a:cs typeface="Arial" charset="0"/>
              </a:endParaRPr>
            </a:p>
          </p:txBody>
        </p:sp>
        <p:sp>
          <p:nvSpPr>
            <p:cNvPr id="9254" name="Rectangle 22"/>
            <p:cNvSpPr>
              <a:spLocks noChangeArrowheads="1"/>
            </p:cNvSpPr>
            <p:nvPr/>
          </p:nvSpPr>
          <p:spPr bwMode="auto">
            <a:xfrm>
              <a:off x="5646717" y="2393730"/>
              <a:ext cx="1787236" cy="1107996"/>
            </a:xfrm>
            <a:prstGeom prst="rect">
              <a:avLst/>
            </a:prstGeom>
            <a:noFill/>
            <a:ln w="9525">
              <a:noFill/>
              <a:miter lim="800000"/>
              <a:headEnd/>
              <a:tailEnd/>
            </a:ln>
          </p:spPr>
          <p:txBody>
            <a:bodyPr>
              <a:spAutoFit/>
            </a:bodyPr>
            <a:lstStyle/>
            <a:p>
              <a:pPr marL="90488" indent="-90488">
                <a:buFont typeface="Arial" charset="0"/>
                <a:buChar char="•"/>
              </a:pPr>
              <a:r>
                <a:rPr lang="en-US" sz="1100">
                  <a:cs typeface="Arial" charset="0"/>
                </a:rPr>
                <a:t>Flammables</a:t>
              </a:r>
            </a:p>
            <a:p>
              <a:pPr marL="90488" indent="-90488">
                <a:buFont typeface="Arial" charset="0"/>
                <a:buChar char="•"/>
              </a:pPr>
              <a:r>
                <a:rPr lang="en-US" sz="1100">
                  <a:cs typeface="Arial" charset="0"/>
                </a:rPr>
                <a:t>Pyrophorics</a:t>
              </a:r>
            </a:p>
            <a:p>
              <a:pPr marL="90488" indent="-90488">
                <a:buFont typeface="Arial" charset="0"/>
                <a:buChar char="•"/>
              </a:pPr>
              <a:r>
                <a:rPr lang="en-US" sz="1100">
                  <a:cs typeface="Arial" charset="0"/>
                </a:rPr>
                <a:t>Self-Heating</a:t>
              </a:r>
            </a:p>
            <a:p>
              <a:pPr marL="90488" indent="-90488">
                <a:buFont typeface="Arial" charset="0"/>
                <a:buChar char="•"/>
              </a:pPr>
              <a:r>
                <a:rPr lang="en-US" sz="1100">
                  <a:cs typeface="Arial" charset="0"/>
                </a:rPr>
                <a:t>Emits Flammable Gas</a:t>
              </a:r>
            </a:p>
            <a:p>
              <a:pPr marL="90488" indent="-90488">
                <a:buFont typeface="Arial" charset="0"/>
                <a:buChar char="•"/>
              </a:pPr>
              <a:r>
                <a:rPr lang="en-US" sz="1100">
                  <a:cs typeface="Arial" charset="0"/>
                </a:rPr>
                <a:t>Self-Reactives</a:t>
              </a:r>
            </a:p>
            <a:p>
              <a:pPr marL="90488" indent="-90488">
                <a:buFont typeface="Arial" charset="0"/>
                <a:buChar char="•"/>
              </a:pPr>
              <a:r>
                <a:rPr lang="en-US" sz="1100">
                  <a:cs typeface="Arial" charset="0"/>
                </a:rPr>
                <a:t>Organic Peroxides</a:t>
              </a:r>
            </a:p>
          </p:txBody>
        </p:sp>
      </p:grpSp>
      <p:grpSp>
        <p:nvGrpSpPr>
          <p:cNvPr id="4" name="Group 41"/>
          <p:cNvGrpSpPr>
            <a:grpSpLocks/>
          </p:cNvGrpSpPr>
          <p:nvPr/>
        </p:nvGrpSpPr>
        <p:grpSpPr bwMode="auto">
          <a:xfrm>
            <a:off x="0" y="3149600"/>
            <a:ext cx="2155825" cy="2638425"/>
            <a:chOff x="1763486" y="1059274"/>
            <a:chExt cx="2155372" cy="2639484"/>
          </a:xfrm>
        </p:grpSpPr>
        <p:pic>
          <p:nvPicPr>
            <p:cNvPr id="9249" name="Picture 4" descr="Exclamation Mark"/>
            <p:cNvPicPr>
              <a:picLocks noChangeAspect="1" noChangeArrowheads="1"/>
            </p:cNvPicPr>
            <p:nvPr/>
          </p:nvPicPr>
          <p:blipFill>
            <a:blip r:embed="rId5" cstate="print"/>
            <a:srcRect/>
            <a:stretch>
              <a:fillRect/>
            </a:stretch>
          </p:blipFill>
          <p:spPr bwMode="auto">
            <a:xfrm>
              <a:off x="2351974" y="1422256"/>
              <a:ext cx="831850" cy="935037"/>
            </a:xfrm>
            <a:prstGeom prst="rect">
              <a:avLst/>
            </a:prstGeom>
            <a:noFill/>
            <a:ln w="9525">
              <a:noFill/>
              <a:miter lim="800000"/>
              <a:headEnd/>
              <a:tailEnd/>
            </a:ln>
          </p:spPr>
        </p:pic>
        <p:sp>
          <p:nvSpPr>
            <p:cNvPr id="9250" name="Rectangle 16"/>
            <p:cNvSpPr>
              <a:spLocks noChangeArrowheads="1"/>
            </p:cNvSpPr>
            <p:nvPr/>
          </p:nvSpPr>
          <p:spPr bwMode="auto">
            <a:xfrm>
              <a:off x="2026089" y="1059274"/>
              <a:ext cx="1491114" cy="276999"/>
            </a:xfrm>
            <a:prstGeom prst="rect">
              <a:avLst/>
            </a:prstGeom>
            <a:noFill/>
            <a:ln w="9525">
              <a:noFill/>
              <a:miter lim="800000"/>
              <a:headEnd/>
              <a:tailEnd/>
            </a:ln>
          </p:spPr>
          <p:txBody>
            <a:bodyPr wrap="none">
              <a:spAutoFit/>
            </a:bodyPr>
            <a:lstStyle/>
            <a:p>
              <a:pPr algn="ctr"/>
              <a:r>
                <a:rPr lang="en-US" sz="1200" b="1">
                  <a:cs typeface="Arial" charset="0"/>
                </a:rPr>
                <a:t>Exclamation Mark</a:t>
              </a:r>
              <a:endParaRPr lang="en-US" sz="1200"/>
            </a:p>
          </p:txBody>
        </p:sp>
        <p:sp>
          <p:nvSpPr>
            <p:cNvPr id="9251" name="Rectangle 23"/>
            <p:cNvSpPr>
              <a:spLocks noChangeArrowheads="1"/>
            </p:cNvSpPr>
            <p:nvPr/>
          </p:nvSpPr>
          <p:spPr bwMode="auto">
            <a:xfrm>
              <a:off x="1763486" y="2421485"/>
              <a:ext cx="2155372" cy="1277273"/>
            </a:xfrm>
            <a:prstGeom prst="rect">
              <a:avLst/>
            </a:prstGeom>
            <a:noFill/>
            <a:ln w="9525">
              <a:noFill/>
              <a:miter lim="800000"/>
              <a:headEnd/>
              <a:tailEnd/>
            </a:ln>
          </p:spPr>
          <p:txBody>
            <a:bodyPr>
              <a:spAutoFit/>
            </a:bodyPr>
            <a:lstStyle/>
            <a:p>
              <a:pPr marL="171450" indent="-171450">
                <a:buFont typeface="Arial" charset="0"/>
                <a:buChar char="•"/>
              </a:pPr>
              <a:r>
                <a:rPr lang="en-US" sz="1100">
                  <a:cs typeface="Arial" charset="0"/>
                </a:rPr>
                <a:t>Irritant (skin and eye)</a:t>
              </a:r>
            </a:p>
            <a:p>
              <a:pPr marL="171450" indent="-171450">
                <a:buFont typeface="Arial" charset="0"/>
                <a:buChar char="•"/>
              </a:pPr>
              <a:r>
                <a:rPr lang="en-US" sz="1100">
                  <a:cs typeface="Arial" charset="0"/>
                </a:rPr>
                <a:t>Skin Sensitizer</a:t>
              </a:r>
            </a:p>
            <a:p>
              <a:pPr marL="171450" indent="-171450">
                <a:buFont typeface="Arial" charset="0"/>
                <a:buChar char="•"/>
              </a:pPr>
              <a:r>
                <a:rPr lang="en-US" sz="1100">
                  <a:cs typeface="Arial" charset="0"/>
                </a:rPr>
                <a:t>Acute Toxicity (harmful)</a:t>
              </a:r>
            </a:p>
            <a:p>
              <a:pPr marL="171450" indent="-171450">
                <a:buFont typeface="Arial" charset="0"/>
                <a:buChar char="•"/>
              </a:pPr>
              <a:r>
                <a:rPr lang="en-US" sz="1100">
                  <a:cs typeface="Arial" charset="0"/>
                </a:rPr>
                <a:t>Narcotic Effects</a:t>
              </a:r>
            </a:p>
            <a:p>
              <a:pPr marL="171450" indent="-171450">
                <a:buFont typeface="Arial" charset="0"/>
                <a:buChar char="•"/>
              </a:pPr>
              <a:r>
                <a:rPr lang="en-US" sz="1100">
                  <a:cs typeface="Arial" charset="0"/>
                </a:rPr>
                <a:t>Respiratory Tract Irritant</a:t>
              </a:r>
            </a:p>
            <a:p>
              <a:pPr marL="171450" indent="-171450">
                <a:buFont typeface="Arial" charset="0"/>
                <a:buChar char="•"/>
              </a:pPr>
              <a:r>
                <a:rPr lang="en-US" sz="1100">
                  <a:cs typeface="Arial" charset="0"/>
                </a:rPr>
                <a:t>Hazardous to Ozone Layer (Non-Mandatory)</a:t>
              </a:r>
            </a:p>
          </p:txBody>
        </p:sp>
      </p:grpSp>
      <p:grpSp>
        <p:nvGrpSpPr>
          <p:cNvPr id="5" name="Group 38"/>
          <p:cNvGrpSpPr>
            <a:grpSpLocks/>
          </p:cNvGrpSpPr>
          <p:nvPr/>
        </p:nvGrpSpPr>
        <p:grpSpPr bwMode="auto">
          <a:xfrm>
            <a:off x="5084763" y="1011238"/>
            <a:ext cx="1766887" cy="1520825"/>
            <a:chOff x="2786061" y="3612469"/>
            <a:chExt cx="1766830" cy="1520395"/>
          </a:xfrm>
        </p:grpSpPr>
        <p:pic>
          <p:nvPicPr>
            <p:cNvPr id="9246" name="Picture 5" descr="Gas Cylinder"/>
            <p:cNvPicPr>
              <a:picLocks noChangeAspect="1" noChangeArrowheads="1"/>
            </p:cNvPicPr>
            <p:nvPr/>
          </p:nvPicPr>
          <p:blipFill>
            <a:blip r:embed="rId6" cstate="print"/>
            <a:srcRect/>
            <a:stretch>
              <a:fillRect/>
            </a:stretch>
          </p:blipFill>
          <p:spPr bwMode="auto">
            <a:xfrm>
              <a:off x="3294641" y="3919352"/>
              <a:ext cx="798512" cy="900113"/>
            </a:xfrm>
            <a:prstGeom prst="rect">
              <a:avLst/>
            </a:prstGeom>
            <a:noFill/>
            <a:ln w="9525">
              <a:noFill/>
              <a:miter lim="800000"/>
              <a:headEnd/>
              <a:tailEnd/>
            </a:ln>
          </p:spPr>
        </p:pic>
        <p:sp>
          <p:nvSpPr>
            <p:cNvPr id="9247" name="Rectangle 24"/>
            <p:cNvSpPr>
              <a:spLocks noChangeArrowheads="1"/>
            </p:cNvSpPr>
            <p:nvPr/>
          </p:nvSpPr>
          <p:spPr bwMode="auto">
            <a:xfrm>
              <a:off x="3138541" y="3612469"/>
              <a:ext cx="1133644" cy="276999"/>
            </a:xfrm>
            <a:prstGeom prst="rect">
              <a:avLst/>
            </a:prstGeom>
            <a:noFill/>
            <a:ln w="9525">
              <a:noFill/>
              <a:miter lim="800000"/>
              <a:headEnd/>
              <a:tailEnd/>
            </a:ln>
          </p:spPr>
          <p:txBody>
            <a:bodyPr wrap="none">
              <a:spAutoFit/>
            </a:bodyPr>
            <a:lstStyle/>
            <a:p>
              <a:pPr algn="ctr"/>
              <a:r>
                <a:rPr lang="en-US" sz="1200" b="1">
                  <a:cs typeface="Tahoma" pitchFamily="34" charset="0"/>
                </a:rPr>
                <a:t>Gas Cylinder</a:t>
              </a:r>
              <a:endParaRPr lang="en-US" sz="1200"/>
            </a:p>
          </p:txBody>
        </p:sp>
        <p:sp>
          <p:nvSpPr>
            <p:cNvPr id="9248" name="Rectangle 25"/>
            <p:cNvSpPr>
              <a:spLocks noChangeArrowheads="1"/>
            </p:cNvSpPr>
            <p:nvPr/>
          </p:nvSpPr>
          <p:spPr bwMode="auto">
            <a:xfrm>
              <a:off x="2786061" y="4871254"/>
              <a:ext cx="1766830" cy="261610"/>
            </a:xfrm>
            <a:prstGeom prst="rect">
              <a:avLst/>
            </a:prstGeom>
            <a:noFill/>
            <a:ln w="9525">
              <a:noFill/>
              <a:miter lim="800000"/>
              <a:headEnd/>
              <a:tailEnd/>
            </a:ln>
          </p:spPr>
          <p:txBody>
            <a:bodyPr wrap="none">
              <a:spAutoFit/>
            </a:bodyPr>
            <a:lstStyle/>
            <a:p>
              <a:pPr marL="171450" indent="-171450" algn="ctr">
                <a:buFont typeface="Arial" charset="0"/>
                <a:buChar char="•"/>
              </a:pPr>
              <a:r>
                <a:rPr lang="en-US" sz="1100">
                  <a:cs typeface="Arial" charset="0"/>
                </a:rPr>
                <a:t>Gases under Pressure</a:t>
              </a:r>
            </a:p>
          </p:txBody>
        </p:sp>
      </p:grpSp>
      <p:grpSp>
        <p:nvGrpSpPr>
          <p:cNvPr id="6" name="Group 42"/>
          <p:cNvGrpSpPr>
            <a:grpSpLocks/>
          </p:cNvGrpSpPr>
          <p:nvPr/>
        </p:nvGrpSpPr>
        <p:grpSpPr bwMode="auto">
          <a:xfrm>
            <a:off x="1870075" y="1023938"/>
            <a:ext cx="1846263" cy="1874837"/>
            <a:chOff x="3734790" y="1154277"/>
            <a:chExt cx="1846613" cy="1874965"/>
          </a:xfrm>
        </p:grpSpPr>
        <p:pic>
          <p:nvPicPr>
            <p:cNvPr id="9243" name="Picture 6" descr="Corrosion"/>
            <p:cNvPicPr>
              <a:picLocks noChangeAspect="1" noChangeArrowheads="1"/>
            </p:cNvPicPr>
            <p:nvPr/>
          </p:nvPicPr>
          <p:blipFill>
            <a:blip r:embed="rId7" cstate="print"/>
            <a:srcRect/>
            <a:stretch>
              <a:fillRect/>
            </a:stretch>
          </p:blipFill>
          <p:spPr bwMode="auto">
            <a:xfrm>
              <a:off x="4193165" y="1478458"/>
              <a:ext cx="798512" cy="846137"/>
            </a:xfrm>
            <a:prstGeom prst="rect">
              <a:avLst/>
            </a:prstGeom>
            <a:noFill/>
            <a:ln w="9525">
              <a:noFill/>
              <a:miter lim="800000"/>
              <a:headEnd/>
              <a:tailEnd/>
            </a:ln>
          </p:spPr>
        </p:pic>
        <p:sp>
          <p:nvSpPr>
            <p:cNvPr id="9244" name="Rectangle 26"/>
            <p:cNvSpPr>
              <a:spLocks noChangeArrowheads="1"/>
            </p:cNvSpPr>
            <p:nvPr/>
          </p:nvSpPr>
          <p:spPr bwMode="auto">
            <a:xfrm>
              <a:off x="4130114" y="1154277"/>
              <a:ext cx="920445" cy="276999"/>
            </a:xfrm>
            <a:prstGeom prst="rect">
              <a:avLst/>
            </a:prstGeom>
            <a:noFill/>
            <a:ln w="9525">
              <a:noFill/>
              <a:miter lim="800000"/>
              <a:headEnd/>
              <a:tailEnd/>
            </a:ln>
          </p:spPr>
          <p:txBody>
            <a:bodyPr wrap="none">
              <a:spAutoFit/>
            </a:bodyPr>
            <a:lstStyle/>
            <a:p>
              <a:pPr algn="ctr"/>
              <a:r>
                <a:rPr lang="en-US" sz="1200" b="1">
                  <a:cs typeface="Arial" charset="0"/>
                </a:rPr>
                <a:t>Corrosion</a:t>
              </a:r>
              <a:endParaRPr lang="en-US" sz="1200"/>
            </a:p>
          </p:txBody>
        </p:sp>
        <p:sp>
          <p:nvSpPr>
            <p:cNvPr id="9245" name="Rectangle 27"/>
            <p:cNvSpPr>
              <a:spLocks noChangeArrowheads="1"/>
            </p:cNvSpPr>
            <p:nvPr/>
          </p:nvSpPr>
          <p:spPr bwMode="auto">
            <a:xfrm>
              <a:off x="3734790" y="2429078"/>
              <a:ext cx="1846613" cy="600164"/>
            </a:xfrm>
            <a:prstGeom prst="rect">
              <a:avLst/>
            </a:prstGeom>
            <a:noFill/>
            <a:ln w="9525">
              <a:noFill/>
              <a:miter lim="800000"/>
              <a:headEnd/>
              <a:tailEnd/>
            </a:ln>
          </p:spPr>
          <p:txBody>
            <a:bodyPr>
              <a:spAutoFit/>
            </a:bodyPr>
            <a:lstStyle/>
            <a:p>
              <a:pPr marL="90488" indent="-90488">
                <a:buFont typeface="Arial" charset="0"/>
                <a:buChar char="•"/>
              </a:pPr>
              <a:r>
                <a:rPr lang="en-US" sz="1100">
                  <a:cs typeface="Arial" charset="0"/>
                </a:rPr>
                <a:t>Skin Corrosion/ burns</a:t>
              </a:r>
            </a:p>
            <a:p>
              <a:pPr marL="90488" indent="-90488">
                <a:buFont typeface="Arial" charset="0"/>
                <a:buChar char="•"/>
              </a:pPr>
              <a:r>
                <a:rPr lang="en-US" sz="1100">
                  <a:cs typeface="Arial" charset="0"/>
                </a:rPr>
                <a:t>Eye Damage</a:t>
              </a:r>
            </a:p>
            <a:p>
              <a:pPr marL="90488" indent="-90488">
                <a:buFont typeface="Arial" charset="0"/>
                <a:buChar char="•"/>
              </a:pPr>
              <a:r>
                <a:rPr lang="en-US" sz="1100">
                  <a:cs typeface="Arial" charset="0"/>
                </a:rPr>
                <a:t>Corrosive to Metals</a:t>
              </a:r>
            </a:p>
          </p:txBody>
        </p:sp>
      </p:grpSp>
      <p:grpSp>
        <p:nvGrpSpPr>
          <p:cNvPr id="7" name="Group 37"/>
          <p:cNvGrpSpPr>
            <a:grpSpLocks/>
          </p:cNvGrpSpPr>
          <p:nvPr/>
        </p:nvGrpSpPr>
        <p:grpSpPr bwMode="auto">
          <a:xfrm>
            <a:off x="6935788" y="3149600"/>
            <a:ext cx="1768475" cy="1803400"/>
            <a:chOff x="4809658" y="3648095"/>
            <a:chExt cx="1769273" cy="1803715"/>
          </a:xfrm>
        </p:grpSpPr>
        <p:pic>
          <p:nvPicPr>
            <p:cNvPr id="9240" name="Picture 7" descr="Exploding Bomb"/>
            <p:cNvPicPr>
              <a:picLocks noChangeAspect="1" noChangeArrowheads="1"/>
            </p:cNvPicPr>
            <p:nvPr/>
          </p:nvPicPr>
          <p:blipFill>
            <a:blip r:embed="rId8" cstate="print"/>
            <a:srcRect/>
            <a:stretch>
              <a:fillRect/>
            </a:stretch>
          </p:blipFill>
          <p:spPr bwMode="auto">
            <a:xfrm>
              <a:off x="5172921" y="3935041"/>
              <a:ext cx="782637" cy="882650"/>
            </a:xfrm>
            <a:prstGeom prst="rect">
              <a:avLst/>
            </a:prstGeom>
            <a:noFill/>
            <a:ln w="9525">
              <a:noFill/>
              <a:miter lim="800000"/>
              <a:headEnd/>
              <a:tailEnd/>
            </a:ln>
          </p:spPr>
        </p:pic>
        <p:sp>
          <p:nvSpPr>
            <p:cNvPr id="9241" name="Rectangle 28"/>
            <p:cNvSpPr>
              <a:spLocks noChangeArrowheads="1"/>
            </p:cNvSpPr>
            <p:nvPr/>
          </p:nvSpPr>
          <p:spPr bwMode="auto">
            <a:xfrm>
              <a:off x="4809658" y="3648095"/>
              <a:ext cx="1410964" cy="276999"/>
            </a:xfrm>
            <a:prstGeom prst="rect">
              <a:avLst/>
            </a:prstGeom>
            <a:noFill/>
            <a:ln w="9525">
              <a:noFill/>
              <a:miter lim="800000"/>
              <a:headEnd/>
              <a:tailEnd/>
            </a:ln>
          </p:spPr>
          <p:txBody>
            <a:bodyPr wrap="none">
              <a:spAutoFit/>
            </a:bodyPr>
            <a:lstStyle/>
            <a:p>
              <a:pPr algn="ctr"/>
              <a:r>
                <a:rPr lang="en-US" sz="1200" b="1">
                  <a:cs typeface="Arial" charset="0"/>
                </a:rPr>
                <a:t>Exploding Bomb</a:t>
              </a:r>
              <a:endParaRPr lang="en-US" sz="1200"/>
            </a:p>
          </p:txBody>
        </p:sp>
        <p:sp>
          <p:nvSpPr>
            <p:cNvPr id="9242" name="Rectangle 29"/>
            <p:cNvSpPr>
              <a:spLocks noChangeArrowheads="1"/>
            </p:cNvSpPr>
            <p:nvPr/>
          </p:nvSpPr>
          <p:spPr bwMode="auto">
            <a:xfrm>
              <a:off x="4839196" y="4851646"/>
              <a:ext cx="1739735" cy="600164"/>
            </a:xfrm>
            <a:prstGeom prst="rect">
              <a:avLst/>
            </a:prstGeom>
            <a:noFill/>
            <a:ln w="9525">
              <a:noFill/>
              <a:miter lim="800000"/>
              <a:headEnd/>
              <a:tailEnd/>
            </a:ln>
          </p:spPr>
          <p:txBody>
            <a:bodyPr>
              <a:spAutoFit/>
            </a:bodyPr>
            <a:lstStyle/>
            <a:p>
              <a:pPr marL="90488" indent="-90488">
                <a:buFont typeface="Arial" charset="0"/>
                <a:buChar char="•"/>
              </a:pPr>
              <a:r>
                <a:rPr lang="en-US" sz="1100"/>
                <a:t>Explosives</a:t>
              </a:r>
            </a:p>
            <a:p>
              <a:pPr marL="90488" indent="-90488">
                <a:buFont typeface="Arial" charset="0"/>
                <a:buChar char="•"/>
              </a:pPr>
              <a:r>
                <a:rPr lang="en-US" sz="1100"/>
                <a:t>Self-Reactives</a:t>
              </a:r>
            </a:p>
            <a:p>
              <a:pPr marL="90488" indent="-90488">
                <a:buFont typeface="Arial" charset="0"/>
                <a:buChar char="•"/>
              </a:pPr>
              <a:r>
                <a:rPr lang="en-US" sz="1100"/>
                <a:t>Organic Peroxides</a:t>
              </a:r>
            </a:p>
          </p:txBody>
        </p:sp>
      </p:grpSp>
      <p:grpSp>
        <p:nvGrpSpPr>
          <p:cNvPr id="8" name="Group 39"/>
          <p:cNvGrpSpPr>
            <a:grpSpLocks/>
          </p:cNvGrpSpPr>
          <p:nvPr/>
        </p:nvGrpSpPr>
        <p:grpSpPr bwMode="auto">
          <a:xfrm>
            <a:off x="3636963" y="1035050"/>
            <a:ext cx="1470025" cy="1462088"/>
            <a:chOff x="940920" y="3921228"/>
            <a:chExt cx="1469772" cy="1461017"/>
          </a:xfrm>
        </p:grpSpPr>
        <p:pic>
          <p:nvPicPr>
            <p:cNvPr id="9237" name="Picture 8" descr="Flame over Circle"/>
            <p:cNvPicPr>
              <a:picLocks noChangeAspect="1" noChangeArrowheads="1"/>
            </p:cNvPicPr>
            <p:nvPr/>
          </p:nvPicPr>
          <p:blipFill>
            <a:blip r:embed="rId9" cstate="print"/>
            <a:srcRect/>
            <a:stretch>
              <a:fillRect/>
            </a:stretch>
          </p:blipFill>
          <p:spPr bwMode="auto">
            <a:xfrm>
              <a:off x="1284706" y="4235989"/>
              <a:ext cx="776287" cy="873125"/>
            </a:xfrm>
            <a:prstGeom prst="rect">
              <a:avLst/>
            </a:prstGeom>
            <a:noFill/>
            <a:ln w="9525">
              <a:noFill/>
              <a:miter lim="800000"/>
              <a:headEnd/>
              <a:tailEnd/>
            </a:ln>
          </p:spPr>
        </p:pic>
        <p:sp>
          <p:nvSpPr>
            <p:cNvPr id="9238" name="Rectangle 30"/>
            <p:cNvSpPr>
              <a:spLocks noChangeArrowheads="1"/>
            </p:cNvSpPr>
            <p:nvPr/>
          </p:nvSpPr>
          <p:spPr bwMode="auto">
            <a:xfrm>
              <a:off x="940920" y="3921228"/>
              <a:ext cx="1469772" cy="276999"/>
            </a:xfrm>
            <a:prstGeom prst="rect">
              <a:avLst/>
            </a:prstGeom>
            <a:noFill/>
            <a:ln w="9525">
              <a:noFill/>
              <a:miter lim="800000"/>
              <a:headEnd/>
              <a:tailEnd/>
            </a:ln>
          </p:spPr>
          <p:txBody>
            <a:bodyPr>
              <a:spAutoFit/>
            </a:bodyPr>
            <a:lstStyle/>
            <a:p>
              <a:pPr algn="ctr"/>
              <a:r>
                <a:rPr lang="en-US" sz="1200" b="1">
                  <a:cs typeface="Arial" charset="0"/>
                </a:rPr>
                <a:t>Flame over Circle</a:t>
              </a:r>
              <a:endParaRPr lang="en-US" sz="1200"/>
            </a:p>
          </p:txBody>
        </p:sp>
        <p:sp>
          <p:nvSpPr>
            <p:cNvPr id="9239" name="Rectangle 31"/>
            <p:cNvSpPr>
              <a:spLocks noChangeArrowheads="1"/>
            </p:cNvSpPr>
            <p:nvPr/>
          </p:nvSpPr>
          <p:spPr bwMode="auto">
            <a:xfrm>
              <a:off x="1224946" y="5120635"/>
              <a:ext cx="865301" cy="261610"/>
            </a:xfrm>
            <a:prstGeom prst="rect">
              <a:avLst/>
            </a:prstGeom>
            <a:noFill/>
            <a:ln w="9525">
              <a:noFill/>
              <a:miter lim="800000"/>
              <a:headEnd/>
              <a:tailEnd/>
            </a:ln>
          </p:spPr>
          <p:txBody>
            <a:bodyPr wrap="none">
              <a:spAutoFit/>
            </a:bodyPr>
            <a:lstStyle/>
            <a:p>
              <a:pPr marL="90488" indent="-90488">
                <a:buFont typeface="Arial" charset="0"/>
                <a:buChar char="•"/>
              </a:pPr>
              <a:r>
                <a:rPr lang="en-US" sz="1100"/>
                <a:t>Oxidizers</a:t>
              </a:r>
            </a:p>
          </p:txBody>
        </p:sp>
      </p:grpSp>
      <p:grpSp>
        <p:nvGrpSpPr>
          <p:cNvPr id="9" name="Group 36"/>
          <p:cNvGrpSpPr>
            <a:grpSpLocks/>
          </p:cNvGrpSpPr>
          <p:nvPr/>
        </p:nvGrpSpPr>
        <p:grpSpPr bwMode="auto">
          <a:xfrm>
            <a:off x="7018338" y="1058863"/>
            <a:ext cx="2125662" cy="1462087"/>
            <a:chOff x="6048361" y="3576843"/>
            <a:chExt cx="2125903" cy="1461018"/>
          </a:xfrm>
        </p:grpSpPr>
        <p:pic>
          <p:nvPicPr>
            <p:cNvPr id="9234" name="Picture 10" descr="Skull and Crossbones"/>
            <p:cNvPicPr>
              <a:picLocks noChangeAspect="1" noChangeArrowheads="1"/>
            </p:cNvPicPr>
            <p:nvPr/>
          </p:nvPicPr>
          <p:blipFill>
            <a:blip r:embed="rId10" cstate="print"/>
            <a:srcRect/>
            <a:stretch>
              <a:fillRect/>
            </a:stretch>
          </p:blipFill>
          <p:spPr bwMode="auto">
            <a:xfrm>
              <a:off x="6645461" y="3930217"/>
              <a:ext cx="774700" cy="873125"/>
            </a:xfrm>
            <a:prstGeom prst="rect">
              <a:avLst/>
            </a:prstGeom>
            <a:noFill/>
            <a:ln w="9525">
              <a:noFill/>
              <a:miter lim="800000"/>
              <a:headEnd/>
              <a:tailEnd/>
            </a:ln>
          </p:spPr>
        </p:pic>
        <p:sp>
          <p:nvSpPr>
            <p:cNvPr id="9235" name="Rectangle 32"/>
            <p:cNvSpPr>
              <a:spLocks noChangeArrowheads="1"/>
            </p:cNvSpPr>
            <p:nvPr/>
          </p:nvSpPr>
          <p:spPr bwMode="auto">
            <a:xfrm>
              <a:off x="6189127" y="3576843"/>
              <a:ext cx="1802096" cy="276999"/>
            </a:xfrm>
            <a:prstGeom prst="rect">
              <a:avLst/>
            </a:prstGeom>
            <a:noFill/>
            <a:ln w="9525">
              <a:noFill/>
              <a:miter lim="800000"/>
              <a:headEnd/>
              <a:tailEnd/>
            </a:ln>
          </p:spPr>
          <p:txBody>
            <a:bodyPr wrap="none">
              <a:spAutoFit/>
            </a:bodyPr>
            <a:lstStyle/>
            <a:p>
              <a:pPr algn="ctr"/>
              <a:r>
                <a:rPr lang="en-US" sz="1200" b="1">
                  <a:cs typeface="Arial" charset="0"/>
                </a:rPr>
                <a:t>Skull and Crossbones</a:t>
              </a:r>
              <a:endParaRPr lang="en-US" sz="1200"/>
            </a:p>
          </p:txBody>
        </p:sp>
        <p:sp>
          <p:nvSpPr>
            <p:cNvPr id="9236" name="Rectangle 33"/>
            <p:cNvSpPr>
              <a:spLocks noChangeArrowheads="1"/>
            </p:cNvSpPr>
            <p:nvPr/>
          </p:nvSpPr>
          <p:spPr bwMode="auto">
            <a:xfrm>
              <a:off x="6048361" y="4776251"/>
              <a:ext cx="2125903" cy="261610"/>
            </a:xfrm>
            <a:prstGeom prst="rect">
              <a:avLst/>
            </a:prstGeom>
            <a:noFill/>
            <a:ln w="9525">
              <a:noFill/>
              <a:miter lim="800000"/>
              <a:headEnd/>
              <a:tailEnd/>
            </a:ln>
          </p:spPr>
          <p:txBody>
            <a:bodyPr wrap="none">
              <a:spAutoFit/>
            </a:bodyPr>
            <a:lstStyle/>
            <a:p>
              <a:pPr marL="90488" indent="-90488">
                <a:buFont typeface="Arial" charset="0"/>
                <a:buChar char="•"/>
              </a:pPr>
              <a:r>
                <a:rPr lang="en-US" sz="1100"/>
                <a:t>Acute Toxicity (fatal or toxic)</a:t>
              </a:r>
            </a:p>
          </p:txBody>
        </p:sp>
      </p:grpSp>
      <p:grpSp>
        <p:nvGrpSpPr>
          <p:cNvPr id="10" name="Group 44"/>
          <p:cNvGrpSpPr>
            <a:grpSpLocks/>
          </p:cNvGrpSpPr>
          <p:nvPr/>
        </p:nvGrpSpPr>
        <p:grpSpPr bwMode="auto">
          <a:xfrm>
            <a:off x="225425" y="987425"/>
            <a:ext cx="1436688" cy="1735138"/>
            <a:chOff x="7147746" y="976151"/>
            <a:chExt cx="1436914" cy="1734146"/>
          </a:xfrm>
        </p:grpSpPr>
        <p:pic>
          <p:nvPicPr>
            <p:cNvPr id="9231" name="Picture 9" descr="Environment "/>
            <p:cNvPicPr>
              <a:picLocks noChangeAspect="1" noChangeArrowheads="1"/>
            </p:cNvPicPr>
            <p:nvPr/>
          </p:nvPicPr>
          <p:blipFill>
            <a:blip r:embed="rId11" cstate="print"/>
            <a:srcRect/>
            <a:stretch>
              <a:fillRect/>
            </a:stretch>
          </p:blipFill>
          <p:spPr bwMode="auto">
            <a:xfrm>
              <a:off x="7502731" y="1429368"/>
              <a:ext cx="774700" cy="873125"/>
            </a:xfrm>
            <a:prstGeom prst="rect">
              <a:avLst/>
            </a:prstGeom>
            <a:noFill/>
            <a:ln w="9525">
              <a:noFill/>
              <a:miter lim="800000"/>
              <a:headEnd/>
              <a:tailEnd/>
            </a:ln>
          </p:spPr>
        </p:pic>
        <p:sp>
          <p:nvSpPr>
            <p:cNvPr id="9232" name="Rectangle 34"/>
            <p:cNvSpPr>
              <a:spLocks noChangeArrowheads="1"/>
            </p:cNvSpPr>
            <p:nvPr/>
          </p:nvSpPr>
          <p:spPr bwMode="auto">
            <a:xfrm>
              <a:off x="7147746" y="976151"/>
              <a:ext cx="1436914" cy="461665"/>
            </a:xfrm>
            <a:prstGeom prst="rect">
              <a:avLst/>
            </a:prstGeom>
            <a:noFill/>
            <a:ln w="9525">
              <a:noFill/>
              <a:miter lim="800000"/>
              <a:headEnd/>
              <a:tailEnd/>
            </a:ln>
          </p:spPr>
          <p:txBody>
            <a:bodyPr>
              <a:spAutoFit/>
            </a:bodyPr>
            <a:lstStyle/>
            <a:p>
              <a:pPr algn="ctr"/>
              <a:r>
                <a:rPr lang="en-US" sz="1200" b="1">
                  <a:cs typeface="Arial" charset="0"/>
                </a:rPr>
                <a:t>Environment (Non-Mandatory)</a:t>
              </a:r>
              <a:endParaRPr lang="en-US" sz="1200"/>
            </a:p>
          </p:txBody>
        </p:sp>
        <p:sp>
          <p:nvSpPr>
            <p:cNvPr id="9233" name="Rectangle 35"/>
            <p:cNvSpPr>
              <a:spLocks noChangeArrowheads="1"/>
            </p:cNvSpPr>
            <p:nvPr/>
          </p:nvSpPr>
          <p:spPr bwMode="auto">
            <a:xfrm>
              <a:off x="7257668" y="2448687"/>
              <a:ext cx="1266052" cy="261610"/>
            </a:xfrm>
            <a:prstGeom prst="rect">
              <a:avLst/>
            </a:prstGeom>
            <a:noFill/>
            <a:ln w="9525">
              <a:noFill/>
              <a:miter lim="800000"/>
              <a:headEnd/>
              <a:tailEnd/>
            </a:ln>
          </p:spPr>
          <p:txBody>
            <a:bodyPr wrap="none">
              <a:spAutoFit/>
            </a:bodyPr>
            <a:lstStyle/>
            <a:p>
              <a:pPr marL="90488" indent="-90488">
                <a:buFont typeface="Arial" charset="0"/>
                <a:buChar char="•"/>
              </a:pPr>
              <a:r>
                <a:rPr lang="en-US" sz="1100">
                  <a:cs typeface="Arial" charset="0"/>
                </a:rPr>
                <a:t>Aquatic Toxicity</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 name="Group 266"/>
          <p:cNvGrpSpPr>
            <a:grpSpLocks/>
          </p:cNvGrpSpPr>
          <p:nvPr/>
        </p:nvGrpSpPr>
        <p:grpSpPr bwMode="auto">
          <a:xfrm>
            <a:off x="-228600" y="-92075"/>
            <a:ext cx="9601200" cy="7102475"/>
            <a:chOff x="108704063" y="108746925"/>
            <a:chExt cx="2962275" cy="2876550"/>
          </a:xfrm>
        </p:grpSpPr>
        <p:sp>
          <p:nvSpPr>
            <p:cNvPr id="1291" name="Rectangle 267" hidden="1"/>
            <p:cNvSpPr>
              <a:spLocks noChangeArrowheads="1"/>
            </p:cNvSpPr>
            <p:nvPr/>
          </p:nvSpPr>
          <p:spPr bwMode="auto">
            <a:xfrm>
              <a:off x="108704063" y="108746925"/>
              <a:ext cx="2962275" cy="287655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292" name="Group 268"/>
            <p:cNvGrpSpPr>
              <a:grpSpLocks/>
            </p:cNvGrpSpPr>
            <p:nvPr/>
          </p:nvGrpSpPr>
          <p:grpSpPr bwMode="auto">
            <a:xfrm>
              <a:off x="108704063" y="108746925"/>
              <a:ext cx="2962275" cy="2876550"/>
              <a:chOff x="108704063" y="108746925"/>
              <a:chExt cx="2962275" cy="2876550"/>
            </a:xfrm>
          </p:grpSpPr>
          <p:sp>
            <p:nvSpPr>
              <p:cNvPr id="1293" name="Rectangle 269"/>
              <p:cNvSpPr>
                <a:spLocks noChangeArrowheads="1"/>
              </p:cNvSpPr>
              <p:nvPr/>
            </p:nvSpPr>
            <p:spPr bwMode="auto">
              <a:xfrm>
                <a:off x="108704063" y="108746925"/>
                <a:ext cx="2962275" cy="2876550"/>
              </a:xfrm>
              <a:prstGeom prst="rect">
                <a:avLst/>
              </a:prstGeom>
              <a:noFill/>
              <a:ln w="12700" algn="ctr">
                <a:solidFill>
                  <a:srgbClr val="006699"/>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294" name="Group 270"/>
              <p:cNvGrpSpPr>
                <a:grpSpLocks/>
              </p:cNvGrpSpPr>
              <p:nvPr/>
            </p:nvGrpSpPr>
            <p:grpSpPr bwMode="auto">
              <a:xfrm>
                <a:off x="108758416" y="108789784"/>
                <a:ext cx="2853562" cy="2790833"/>
                <a:chOff x="108758416" y="108789784"/>
                <a:chExt cx="2853562" cy="2790833"/>
              </a:xfrm>
            </p:grpSpPr>
            <p:pic>
              <p:nvPicPr>
                <p:cNvPr id="1295" name="Picture 271" descr="j0105230"/>
                <p:cNvPicPr preferRelativeResize="0">
                  <a:picLocks noChangeArrowheads="1"/>
                </p:cNvPicPr>
                <p:nvPr/>
              </p:nvPicPr>
              <p:blipFill>
                <a:blip r:embed="rId2" cstate="print"/>
                <a:srcRect/>
                <a:stretch>
                  <a:fillRect/>
                </a:stretch>
              </p:blipFill>
              <p:spPr bwMode="auto">
                <a:xfrm rot="10800000">
                  <a:off x="108758416" y="108789784"/>
                  <a:ext cx="361642" cy="363359"/>
                </a:xfrm>
                <a:prstGeom prst="rect">
                  <a:avLst/>
                </a:prstGeom>
                <a:solidFill>
                  <a:srgbClr val="4C94B8"/>
                </a:solidFill>
                <a:ln w="9525" algn="in">
                  <a:noFill/>
                  <a:miter lim="800000"/>
                  <a:headEnd/>
                  <a:tailEnd/>
                </a:ln>
                <a:effectLst/>
              </p:spPr>
            </p:pic>
            <p:pic>
              <p:nvPicPr>
                <p:cNvPr id="1296" name="Picture 272" descr="j0105230"/>
                <p:cNvPicPr preferRelativeResize="0">
                  <a:picLocks noChangeArrowheads="1"/>
                </p:cNvPicPr>
                <p:nvPr/>
              </p:nvPicPr>
              <p:blipFill>
                <a:blip r:embed="rId2" cstate="print"/>
                <a:srcRect/>
                <a:stretch>
                  <a:fillRect/>
                </a:stretch>
              </p:blipFill>
              <p:spPr bwMode="auto">
                <a:xfrm rot="10800000">
                  <a:off x="109117976" y="108789784"/>
                  <a:ext cx="361642" cy="363358"/>
                </a:xfrm>
                <a:prstGeom prst="rect">
                  <a:avLst/>
                </a:prstGeom>
                <a:solidFill>
                  <a:srgbClr val="4C94B8"/>
                </a:solidFill>
                <a:ln w="9525" algn="in">
                  <a:noFill/>
                  <a:miter lim="800000"/>
                  <a:headEnd/>
                  <a:tailEnd/>
                </a:ln>
                <a:effectLst/>
              </p:spPr>
            </p:pic>
            <p:pic>
              <p:nvPicPr>
                <p:cNvPr id="1297" name="Picture 273" descr="j0105230"/>
                <p:cNvPicPr preferRelativeResize="0">
                  <a:picLocks noChangeArrowheads="1"/>
                </p:cNvPicPr>
                <p:nvPr/>
              </p:nvPicPr>
              <p:blipFill>
                <a:blip r:embed="rId2" cstate="print"/>
                <a:srcRect/>
                <a:stretch>
                  <a:fillRect/>
                </a:stretch>
              </p:blipFill>
              <p:spPr bwMode="auto">
                <a:xfrm rot="10800000">
                  <a:off x="109477536" y="108789784"/>
                  <a:ext cx="361642" cy="363359"/>
                </a:xfrm>
                <a:prstGeom prst="rect">
                  <a:avLst/>
                </a:prstGeom>
                <a:solidFill>
                  <a:srgbClr val="4C94B8"/>
                </a:solidFill>
                <a:ln w="9525" algn="in">
                  <a:noFill/>
                  <a:miter lim="800000"/>
                  <a:headEnd/>
                  <a:tailEnd/>
                </a:ln>
                <a:effectLst/>
              </p:spPr>
            </p:pic>
            <p:pic>
              <p:nvPicPr>
                <p:cNvPr id="1298" name="Picture 274" descr="j0105230"/>
                <p:cNvPicPr preferRelativeResize="0">
                  <a:picLocks noChangeArrowheads="1"/>
                </p:cNvPicPr>
                <p:nvPr/>
              </p:nvPicPr>
              <p:blipFill>
                <a:blip r:embed="rId2" cstate="print"/>
                <a:srcRect/>
                <a:stretch>
                  <a:fillRect/>
                </a:stretch>
              </p:blipFill>
              <p:spPr bwMode="auto">
                <a:xfrm rot="10800000">
                  <a:off x="109837095" y="108789784"/>
                  <a:ext cx="361642" cy="363359"/>
                </a:xfrm>
                <a:prstGeom prst="rect">
                  <a:avLst/>
                </a:prstGeom>
                <a:solidFill>
                  <a:srgbClr val="4C94B8"/>
                </a:solidFill>
                <a:ln w="9525" algn="in">
                  <a:noFill/>
                  <a:miter lim="800000"/>
                  <a:headEnd/>
                  <a:tailEnd/>
                </a:ln>
                <a:effectLst/>
              </p:spPr>
            </p:pic>
            <p:pic>
              <p:nvPicPr>
                <p:cNvPr id="1299" name="Picture 275" descr="j0105230"/>
                <p:cNvPicPr preferRelativeResize="0">
                  <a:picLocks noChangeArrowheads="1"/>
                </p:cNvPicPr>
                <p:nvPr/>
              </p:nvPicPr>
              <p:blipFill>
                <a:blip r:embed="rId2" cstate="print"/>
                <a:srcRect/>
                <a:stretch>
                  <a:fillRect/>
                </a:stretch>
              </p:blipFill>
              <p:spPr bwMode="auto">
                <a:xfrm rot="10800000">
                  <a:off x="110185420" y="108789784"/>
                  <a:ext cx="361642" cy="363359"/>
                </a:xfrm>
                <a:prstGeom prst="rect">
                  <a:avLst/>
                </a:prstGeom>
                <a:solidFill>
                  <a:srgbClr val="4C94B8"/>
                </a:solidFill>
                <a:ln w="9525" algn="in">
                  <a:noFill/>
                  <a:miter lim="800000"/>
                  <a:headEnd/>
                  <a:tailEnd/>
                </a:ln>
                <a:effectLst/>
              </p:spPr>
            </p:pic>
            <p:pic>
              <p:nvPicPr>
                <p:cNvPr id="1300" name="Picture 276" descr="j0105230"/>
                <p:cNvPicPr preferRelativeResize="0">
                  <a:picLocks noChangeArrowheads="1"/>
                </p:cNvPicPr>
                <p:nvPr/>
              </p:nvPicPr>
              <p:blipFill>
                <a:blip r:embed="rId2" cstate="print"/>
                <a:srcRect/>
                <a:stretch>
                  <a:fillRect/>
                </a:stretch>
              </p:blipFill>
              <p:spPr bwMode="auto">
                <a:xfrm rot="10800000">
                  <a:off x="110544979" y="108789784"/>
                  <a:ext cx="361642" cy="363359"/>
                </a:xfrm>
                <a:prstGeom prst="rect">
                  <a:avLst/>
                </a:prstGeom>
                <a:solidFill>
                  <a:srgbClr val="4C94B8"/>
                </a:solidFill>
                <a:ln w="9525" algn="in">
                  <a:noFill/>
                  <a:miter lim="800000"/>
                  <a:headEnd/>
                  <a:tailEnd/>
                </a:ln>
                <a:effectLst/>
              </p:spPr>
            </p:pic>
            <p:pic>
              <p:nvPicPr>
                <p:cNvPr id="1301" name="Picture 277" descr="j0105230"/>
                <p:cNvPicPr preferRelativeResize="0">
                  <a:picLocks noChangeArrowheads="1"/>
                </p:cNvPicPr>
                <p:nvPr/>
              </p:nvPicPr>
              <p:blipFill>
                <a:blip r:embed="rId2" cstate="print"/>
                <a:srcRect/>
                <a:stretch>
                  <a:fillRect/>
                </a:stretch>
              </p:blipFill>
              <p:spPr bwMode="auto">
                <a:xfrm rot="10800000">
                  <a:off x="108758416" y="109133497"/>
                  <a:ext cx="361642" cy="363359"/>
                </a:xfrm>
                <a:prstGeom prst="rect">
                  <a:avLst/>
                </a:prstGeom>
                <a:solidFill>
                  <a:srgbClr val="4C94B8"/>
                </a:solidFill>
                <a:ln w="9525" algn="in">
                  <a:noFill/>
                  <a:miter lim="800000"/>
                  <a:headEnd/>
                  <a:tailEnd/>
                </a:ln>
                <a:effectLst/>
              </p:spPr>
            </p:pic>
            <p:pic>
              <p:nvPicPr>
                <p:cNvPr id="1302" name="Picture 278" descr="j0105230"/>
                <p:cNvPicPr preferRelativeResize="0">
                  <a:picLocks noChangeArrowheads="1"/>
                </p:cNvPicPr>
                <p:nvPr/>
              </p:nvPicPr>
              <p:blipFill>
                <a:blip r:embed="rId2" cstate="print"/>
                <a:srcRect/>
                <a:stretch>
                  <a:fillRect/>
                </a:stretch>
              </p:blipFill>
              <p:spPr bwMode="auto">
                <a:xfrm rot="10800000">
                  <a:off x="108758416" y="109477210"/>
                  <a:ext cx="361642" cy="363359"/>
                </a:xfrm>
                <a:prstGeom prst="rect">
                  <a:avLst/>
                </a:prstGeom>
                <a:solidFill>
                  <a:srgbClr val="4C94B8"/>
                </a:solidFill>
                <a:ln w="9525" algn="in">
                  <a:noFill/>
                  <a:miter lim="800000"/>
                  <a:headEnd/>
                  <a:tailEnd/>
                </a:ln>
                <a:effectLst/>
              </p:spPr>
            </p:pic>
            <p:pic>
              <p:nvPicPr>
                <p:cNvPr id="1303" name="Picture 279" descr="j0105230"/>
                <p:cNvPicPr preferRelativeResize="0">
                  <a:picLocks noChangeArrowheads="1"/>
                </p:cNvPicPr>
                <p:nvPr/>
              </p:nvPicPr>
              <p:blipFill>
                <a:blip r:embed="rId2" cstate="print"/>
                <a:srcRect/>
                <a:stretch>
                  <a:fillRect/>
                </a:stretch>
              </p:blipFill>
              <p:spPr bwMode="auto">
                <a:xfrm rot="10800000">
                  <a:off x="108758416" y="109820923"/>
                  <a:ext cx="361642" cy="363359"/>
                </a:xfrm>
                <a:prstGeom prst="rect">
                  <a:avLst/>
                </a:prstGeom>
                <a:solidFill>
                  <a:srgbClr val="4C94B8"/>
                </a:solidFill>
                <a:ln w="9525" algn="in">
                  <a:noFill/>
                  <a:miter lim="800000"/>
                  <a:headEnd/>
                  <a:tailEnd/>
                </a:ln>
                <a:effectLst/>
              </p:spPr>
            </p:pic>
            <p:pic>
              <p:nvPicPr>
                <p:cNvPr id="1304" name="Picture 280" descr="j0105230"/>
                <p:cNvPicPr preferRelativeResize="0">
                  <a:picLocks noChangeArrowheads="1"/>
                </p:cNvPicPr>
                <p:nvPr/>
              </p:nvPicPr>
              <p:blipFill>
                <a:blip r:embed="rId2" cstate="print"/>
                <a:srcRect/>
                <a:stretch>
                  <a:fillRect/>
                </a:stretch>
              </p:blipFill>
              <p:spPr bwMode="auto">
                <a:xfrm rot="10800000">
                  <a:off x="108758416" y="110171797"/>
                  <a:ext cx="361642" cy="363359"/>
                </a:xfrm>
                <a:prstGeom prst="rect">
                  <a:avLst/>
                </a:prstGeom>
                <a:solidFill>
                  <a:srgbClr val="4C94B8"/>
                </a:solidFill>
                <a:ln w="9525" algn="in">
                  <a:noFill/>
                  <a:miter lim="800000"/>
                  <a:headEnd/>
                  <a:tailEnd/>
                </a:ln>
                <a:effectLst/>
              </p:spPr>
            </p:pic>
            <p:pic>
              <p:nvPicPr>
                <p:cNvPr id="1305" name="Picture 281" descr="j0105230"/>
                <p:cNvPicPr preferRelativeResize="0">
                  <a:picLocks noChangeArrowheads="1"/>
                </p:cNvPicPr>
                <p:nvPr/>
              </p:nvPicPr>
              <p:blipFill>
                <a:blip r:embed="rId2" cstate="print"/>
                <a:srcRect/>
                <a:stretch>
                  <a:fillRect/>
                </a:stretch>
              </p:blipFill>
              <p:spPr bwMode="auto">
                <a:xfrm rot="10800000">
                  <a:off x="108758416" y="110515510"/>
                  <a:ext cx="361642" cy="363359"/>
                </a:xfrm>
                <a:prstGeom prst="rect">
                  <a:avLst/>
                </a:prstGeom>
                <a:solidFill>
                  <a:srgbClr val="4C94B8"/>
                </a:solidFill>
                <a:ln w="9525" algn="in">
                  <a:noFill/>
                  <a:miter lim="800000"/>
                  <a:headEnd/>
                  <a:tailEnd/>
                </a:ln>
                <a:effectLst/>
              </p:spPr>
            </p:pic>
            <p:pic>
              <p:nvPicPr>
                <p:cNvPr id="1306" name="Picture 282" descr="j0105230"/>
                <p:cNvPicPr preferRelativeResize="0">
                  <a:picLocks noChangeArrowheads="1"/>
                </p:cNvPicPr>
                <p:nvPr/>
              </p:nvPicPr>
              <p:blipFill>
                <a:blip r:embed="rId2" cstate="print"/>
                <a:srcRect/>
                <a:stretch>
                  <a:fillRect/>
                </a:stretch>
              </p:blipFill>
              <p:spPr bwMode="auto">
                <a:xfrm rot="10800000">
                  <a:off x="110906622" y="108789784"/>
                  <a:ext cx="361642" cy="363359"/>
                </a:xfrm>
                <a:prstGeom prst="rect">
                  <a:avLst/>
                </a:prstGeom>
                <a:solidFill>
                  <a:srgbClr val="4C94B8"/>
                </a:solidFill>
                <a:ln w="9525" algn="in">
                  <a:noFill/>
                  <a:miter lim="800000"/>
                  <a:headEnd/>
                  <a:tailEnd/>
                </a:ln>
                <a:effectLst/>
              </p:spPr>
            </p:pic>
            <p:pic>
              <p:nvPicPr>
                <p:cNvPr id="1307" name="Picture 283" descr="j0105230"/>
                <p:cNvPicPr preferRelativeResize="0">
                  <a:picLocks noChangeArrowheads="1"/>
                </p:cNvPicPr>
                <p:nvPr/>
              </p:nvPicPr>
              <p:blipFill>
                <a:blip r:embed="rId2" cstate="print"/>
                <a:srcRect/>
                <a:stretch>
                  <a:fillRect/>
                </a:stretch>
              </p:blipFill>
              <p:spPr bwMode="auto">
                <a:xfrm rot="10800000">
                  <a:off x="111250336" y="108789784"/>
                  <a:ext cx="361642" cy="363359"/>
                </a:xfrm>
                <a:prstGeom prst="rect">
                  <a:avLst/>
                </a:prstGeom>
                <a:solidFill>
                  <a:srgbClr val="4C94B8"/>
                </a:solidFill>
                <a:ln w="9525" algn="in">
                  <a:noFill/>
                  <a:miter lim="800000"/>
                  <a:headEnd/>
                  <a:tailEnd/>
                </a:ln>
                <a:effectLst/>
              </p:spPr>
            </p:pic>
            <p:pic>
              <p:nvPicPr>
                <p:cNvPr id="1308" name="Picture 284" descr="j0105230"/>
                <p:cNvPicPr preferRelativeResize="0">
                  <a:picLocks noChangeArrowheads="1"/>
                </p:cNvPicPr>
                <p:nvPr/>
              </p:nvPicPr>
              <p:blipFill>
                <a:blip r:embed="rId2" cstate="print"/>
                <a:srcRect/>
                <a:stretch>
                  <a:fillRect/>
                </a:stretch>
              </p:blipFill>
              <p:spPr bwMode="auto">
                <a:xfrm rot="10800000">
                  <a:off x="111250336" y="109133497"/>
                  <a:ext cx="361642" cy="363359"/>
                </a:xfrm>
                <a:prstGeom prst="rect">
                  <a:avLst/>
                </a:prstGeom>
                <a:solidFill>
                  <a:srgbClr val="4C94B8"/>
                </a:solidFill>
                <a:ln w="9525" algn="in">
                  <a:noFill/>
                  <a:miter lim="800000"/>
                  <a:headEnd/>
                  <a:tailEnd/>
                </a:ln>
                <a:effectLst/>
              </p:spPr>
            </p:pic>
            <p:pic>
              <p:nvPicPr>
                <p:cNvPr id="1309" name="Picture 285" descr="j0105230"/>
                <p:cNvPicPr preferRelativeResize="0">
                  <a:picLocks noChangeArrowheads="1"/>
                </p:cNvPicPr>
                <p:nvPr/>
              </p:nvPicPr>
              <p:blipFill>
                <a:blip r:embed="rId2" cstate="print"/>
                <a:srcRect/>
                <a:stretch>
                  <a:fillRect/>
                </a:stretch>
              </p:blipFill>
              <p:spPr bwMode="auto">
                <a:xfrm rot="10800000">
                  <a:off x="111250336" y="109477210"/>
                  <a:ext cx="361642" cy="363359"/>
                </a:xfrm>
                <a:prstGeom prst="rect">
                  <a:avLst/>
                </a:prstGeom>
                <a:solidFill>
                  <a:srgbClr val="4C94B8"/>
                </a:solidFill>
                <a:ln w="9525" algn="in">
                  <a:noFill/>
                  <a:miter lim="800000"/>
                  <a:headEnd/>
                  <a:tailEnd/>
                </a:ln>
                <a:effectLst/>
              </p:spPr>
            </p:pic>
            <p:pic>
              <p:nvPicPr>
                <p:cNvPr id="1310" name="Picture 286" descr="j0105230"/>
                <p:cNvPicPr preferRelativeResize="0">
                  <a:picLocks noChangeArrowheads="1"/>
                </p:cNvPicPr>
                <p:nvPr/>
              </p:nvPicPr>
              <p:blipFill>
                <a:blip r:embed="rId2" cstate="print"/>
                <a:srcRect/>
                <a:stretch>
                  <a:fillRect/>
                </a:stretch>
              </p:blipFill>
              <p:spPr bwMode="auto">
                <a:xfrm rot="10800000">
                  <a:off x="111250336" y="109820923"/>
                  <a:ext cx="361642" cy="363359"/>
                </a:xfrm>
                <a:prstGeom prst="rect">
                  <a:avLst/>
                </a:prstGeom>
                <a:solidFill>
                  <a:srgbClr val="4C94B8"/>
                </a:solidFill>
                <a:ln w="9525" algn="in">
                  <a:noFill/>
                  <a:miter lim="800000"/>
                  <a:headEnd/>
                  <a:tailEnd/>
                </a:ln>
                <a:effectLst/>
              </p:spPr>
            </p:pic>
            <p:pic>
              <p:nvPicPr>
                <p:cNvPr id="1311" name="Picture 287" descr="j0105230"/>
                <p:cNvPicPr preferRelativeResize="0">
                  <a:picLocks noChangeArrowheads="1"/>
                </p:cNvPicPr>
                <p:nvPr/>
              </p:nvPicPr>
              <p:blipFill>
                <a:blip r:embed="rId2" cstate="print"/>
                <a:srcRect/>
                <a:stretch>
                  <a:fillRect/>
                </a:stretch>
              </p:blipFill>
              <p:spPr bwMode="auto">
                <a:xfrm rot="10800000">
                  <a:off x="111250335" y="110171798"/>
                  <a:ext cx="361643" cy="363360"/>
                </a:xfrm>
                <a:prstGeom prst="rect">
                  <a:avLst/>
                </a:prstGeom>
                <a:solidFill>
                  <a:srgbClr val="4C94B8"/>
                </a:solidFill>
                <a:ln w="9525" algn="in">
                  <a:noFill/>
                  <a:miter lim="800000"/>
                  <a:headEnd/>
                  <a:tailEnd/>
                </a:ln>
                <a:effectLst/>
              </p:spPr>
            </p:pic>
            <p:pic>
              <p:nvPicPr>
                <p:cNvPr id="1312" name="Picture 288" descr="j0105230"/>
                <p:cNvPicPr preferRelativeResize="0">
                  <a:picLocks noChangeArrowheads="1"/>
                </p:cNvPicPr>
                <p:nvPr/>
              </p:nvPicPr>
              <p:blipFill>
                <a:blip r:embed="rId2" cstate="print"/>
                <a:srcRect/>
                <a:stretch>
                  <a:fillRect/>
                </a:stretch>
              </p:blipFill>
              <p:spPr bwMode="auto">
                <a:xfrm rot="10800000">
                  <a:off x="111250335" y="110515511"/>
                  <a:ext cx="361643" cy="363360"/>
                </a:xfrm>
                <a:prstGeom prst="rect">
                  <a:avLst/>
                </a:prstGeom>
                <a:solidFill>
                  <a:srgbClr val="4C94B8"/>
                </a:solidFill>
                <a:ln w="9525" algn="in">
                  <a:noFill/>
                  <a:miter lim="800000"/>
                  <a:headEnd/>
                  <a:tailEnd/>
                </a:ln>
                <a:effectLst/>
              </p:spPr>
            </p:pic>
            <p:pic>
              <p:nvPicPr>
                <p:cNvPr id="1313" name="Picture 289" descr="j0105230"/>
                <p:cNvPicPr preferRelativeResize="0">
                  <a:picLocks noChangeArrowheads="1"/>
                </p:cNvPicPr>
                <p:nvPr/>
              </p:nvPicPr>
              <p:blipFill>
                <a:blip r:embed="rId2" cstate="print"/>
                <a:srcRect/>
                <a:stretch>
                  <a:fillRect/>
                </a:stretch>
              </p:blipFill>
              <p:spPr bwMode="auto">
                <a:xfrm rot="10800000">
                  <a:off x="108758416" y="110873544"/>
                  <a:ext cx="361642" cy="363359"/>
                </a:xfrm>
                <a:prstGeom prst="rect">
                  <a:avLst/>
                </a:prstGeom>
                <a:solidFill>
                  <a:srgbClr val="4C94B8"/>
                </a:solidFill>
                <a:ln w="9525" algn="in">
                  <a:noFill/>
                  <a:miter lim="800000"/>
                  <a:headEnd/>
                  <a:tailEnd/>
                </a:ln>
                <a:effectLst/>
              </p:spPr>
            </p:pic>
            <p:pic>
              <p:nvPicPr>
                <p:cNvPr id="1314" name="Picture 290" descr="j0105230"/>
                <p:cNvPicPr preferRelativeResize="0">
                  <a:picLocks noChangeArrowheads="1"/>
                </p:cNvPicPr>
                <p:nvPr/>
              </p:nvPicPr>
              <p:blipFill>
                <a:blip r:embed="rId2" cstate="print"/>
                <a:srcRect/>
                <a:stretch>
                  <a:fillRect/>
                </a:stretch>
              </p:blipFill>
              <p:spPr bwMode="auto">
                <a:xfrm rot="10800000">
                  <a:off x="108758417" y="111217259"/>
                  <a:ext cx="361641" cy="363358"/>
                </a:xfrm>
                <a:prstGeom prst="rect">
                  <a:avLst/>
                </a:prstGeom>
                <a:solidFill>
                  <a:srgbClr val="4C94B8"/>
                </a:solidFill>
                <a:ln w="9525" algn="in">
                  <a:noFill/>
                  <a:miter lim="800000"/>
                  <a:headEnd/>
                  <a:tailEnd/>
                </a:ln>
                <a:effectLst/>
              </p:spPr>
            </p:pic>
            <p:pic>
              <p:nvPicPr>
                <p:cNvPr id="1315" name="Picture 291" descr="j0105230"/>
                <p:cNvPicPr preferRelativeResize="0">
                  <a:picLocks noChangeArrowheads="1"/>
                </p:cNvPicPr>
                <p:nvPr/>
              </p:nvPicPr>
              <p:blipFill>
                <a:blip r:embed="rId2" cstate="print"/>
                <a:srcRect/>
                <a:stretch>
                  <a:fillRect/>
                </a:stretch>
              </p:blipFill>
              <p:spPr bwMode="auto">
                <a:xfrm rot="10800000">
                  <a:off x="109117976" y="111217257"/>
                  <a:ext cx="361642" cy="363358"/>
                </a:xfrm>
                <a:prstGeom prst="rect">
                  <a:avLst/>
                </a:prstGeom>
                <a:solidFill>
                  <a:srgbClr val="4C94B8"/>
                </a:solidFill>
                <a:ln w="9525" algn="in">
                  <a:noFill/>
                  <a:miter lim="800000"/>
                  <a:headEnd/>
                  <a:tailEnd/>
                </a:ln>
                <a:effectLst/>
              </p:spPr>
            </p:pic>
            <p:pic>
              <p:nvPicPr>
                <p:cNvPr id="1316" name="Picture 292" descr="j0105230"/>
                <p:cNvPicPr preferRelativeResize="0">
                  <a:picLocks noChangeArrowheads="1"/>
                </p:cNvPicPr>
                <p:nvPr/>
              </p:nvPicPr>
              <p:blipFill>
                <a:blip r:embed="rId2" cstate="print"/>
                <a:srcRect/>
                <a:stretch>
                  <a:fillRect/>
                </a:stretch>
              </p:blipFill>
              <p:spPr bwMode="auto">
                <a:xfrm rot="10800000">
                  <a:off x="109477536" y="111217257"/>
                  <a:ext cx="361642" cy="363359"/>
                </a:xfrm>
                <a:prstGeom prst="rect">
                  <a:avLst/>
                </a:prstGeom>
                <a:solidFill>
                  <a:srgbClr val="4C94B8"/>
                </a:solidFill>
                <a:ln w="9525" algn="in">
                  <a:noFill/>
                  <a:miter lim="800000"/>
                  <a:headEnd/>
                  <a:tailEnd/>
                </a:ln>
                <a:effectLst/>
              </p:spPr>
            </p:pic>
            <p:pic>
              <p:nvPicPr>
                <p:cNvPr id="1317" name="Picture 293" descr="j0105230"/>
                <p:cNvPicPr preferRelativeResize="0">
                  <a:picLocks noChangeArrowheads="1"/>
                </p:cNvPicPr>
                <p:nvPr/>
              </p:nvPicPr>
              <p:blipFill>
                <a:blip r:embed="rId2" cstate="print"/>
                <a:srcRect/>
                <a:stretch>
                  <a:fillRect/>
                </a:stretch>
              </p:blipFill>
              <p:spPr bwMode="auto">
                <a:xfrm rot="10800000">
                  <a:off x="109837095" y="111217257"/>
                  <a:ext cx="361642" cy="363359"/>
                </a:xfrm>
                <a:prstGeom prst="rect">
                  <a:avLst/>
                </a:prstGeom>
                <a:solidFill>
                  <a:srgbClr val="4C94B8"/>
                </a:solidFill>
                <a:ln w="9525" algn="in">
                  <a:noFill/>
                  <a:miter lim="800000"/>
                  <a:headEnd/>
                  <a:tailEnd/>
                </a:ln>
                <a:effectLst/>
              </p:spPr>
            </p:pic>
            <p:pic>
              <p:nvPicPr>
                <p:cNvPr id="1318" name="Picture 294" descr="j0105230"/>
                <p:cNvPicPr preferRelativeResize="0">
                  <a:picLocks noChangeArrowheads="1"/>
                </p:cNvPicPr>
                <p:nvPr/>
              </p:nvPicPr>
              <p:blipFill>
                <a:blip r:embed="rId2" cstate="print"/>
                <a:srcRect/>
                <a:stretch>
                  <a:fillRect/>
                </a:stretch>
              </p:blipFill>
              <p:spPr bwMode="auto">
                <a:xfrm rot="10800000">
                  <a:off x="110185420" y="111217257"/>
                  <a:ext cx="361642" cy="363359"/>
                </a:xfrm>
                <a:prstGeom prst="rect">
                  <a:avLst/>
                </a:prstGeom>
                <a:solidFill>
                  <a:srgbClr val="4C94B8"/>
                </a:solidFill>
                <a:ln w="9525" algn="in">
                  <a:noFill/>
                  <a:miter lim="800000"/>
                  <a:headEnd/>
                  <a:tailEnd/>
                </a:ln>
                <a:effectLst/>
              </p:spPr>
            </p:pic>
            <p:pic>
              <p:nvPicPr>
                <p:cNvPr id="1319" name="Picture 295" descr="j0105230"/>
                <p:cNvPicPr preferRelativeResize="0">
                  <a:picLocks noChangeArrowheads="1"/>
                </p:cNvPicPr>
                <p:nvPr/>
              </p:nvPicPr>
              <p:blipFill>
                <a:blip r:embed="rId2" cstate="print"/>
                <a:srcRect/>
                <a:stretch>
                  <a:fillRect/>
                </a:stretch>
              </p:blipFill>
              <p:spPr bwMode="auto">
                <a:xfrm rot="10800000">
                  <a:off x="110544979" y="111217257"/>
                  <a:ext cx="361642" cy="363359"/>
                </a:xfrm>
                <a:prstGeom prst="rect">
                  <a:avLst/>
                </a:prstGeom>
                <a:solidFill>
                  <a:srgbClr val="4C94B8"/>
                </a:solidFill>
                <a:ln w="9525" algn="in">
                  <a:noFill/>
                  <a:miter lim="800000"/>
                  <a:headEnd/>
                  <a:tailEnd/>
                </a:ln>
                <a:effectLst/>
              </p:spPr>
            </p:pic>
            <p:pic>
              <p:nvPicPr>
                <p:cNvPr id="1320" name="Picture 296" descr="j0105230"/>
                <p:cNvPicPr preferRelativeResize="0">
                  <a:picLocks noChangeArrowheads="1"/>
                </p:cNvPicPr>
                <p:nvPr/>
              </p:nvPicPr>
              <p:blipFill>
                <a:blip r:embed="rId2" cstate="print"/>
                <a:srcRect/>
                <a:stretch>
                  <a:fillRect/>
                </a:stretch>
              </p:blipFill>
              <p:spPr bwMode="auto">
                <a:xfrm rot="10800000">
                  <a:off x="110906622" y="111217257"/>
                  <a:ext cx="361642" cy="363359"/>
                </a:xfrm>
                <a:prstGeom prst="rect">
                  <a:avLst/>
                </a:prstGeom>
                <a:solidFill>
                  <a:srgbClr val="4C94B8"/>
                </a:solidFill>
                <a:ln w="9525" algn="in">
                  <a:noFill/>
                  <a:miter lim="800000"/>
                  <a:headEnd/>
                  <a:tailEnd/>
                </a:ln>
                <a:effectLst/>
              </p:spPr>
            </p:pic>
            <p:pic>
              <p:nvPicPr>
                <p:cNvPr id="1321" name="Picture 297" descr="j0105230"/>
                <p:cNvPicPr preferRelativeResize="0">
                  <a:picLocks noChangeArrowheads="1"/>
                </p:cNvPicPr>
                <p:nvPr/>
              </p:nvPicPr>
              <p:blipFill>
                <a:blip r:embed="rId2" cstate="print"/>
                <a:srcRect/>
                <a:stretch>
                  <a:fillRect/>
                </a:stretch>
              </p:blipFill>
              <p:spPr bwMode="auto">
                <a:xfrm rot="10800000">
                  <a:off x="111250336" y="110873544"/>
                  <a:ext cx="361642" cy="363359"/>
                </a:xfrm>
                <a:prstGeom prst="rect">
                  <a:avLst/>
                </a:prstGeom>
                <a:solidFill>
                  <a:srgbClr val="4C94B8"/>
                </a:solidFill>
                <a:ln w="9525" algn="in">
                  <a:noFill/>
                  <a:miter lim="800000"/>
                  <a:headEnd/>
                  <a:tailEnd/>
                </a:ln>
                <a:effectLst/>
              </p:spPr>
            </p:pic>
            <p:pic>
              <p:nvPicPr>
                <p:cNvPr id="1322" name="Picture 298" descr="j0105230"/>
                <p:cNvPicPr preferRelativeResize="0">
                  <a:picLocks noChangeArrowheads="1"/>
                </p:cNvPicPr>
                <p:nvPr/>
              </p:nvPicPr>
              <p:blipFill>
                <a:blip r:embed="rId2" cstate="print"/>
                <a:srcRect/>
                <a:stretch>
                  <a:fillRect/>
                </a:stretch>
              </p:blipFill>
              <p:spPr bwMode="auto">
                <a:xfrm rot="10800000">
                  <a:off x="111250336" y="111217257"/>
                  <a:ext cx="361642" cy="363359"/>
                </a:xfrm>
                <a:prstGeom prst="rect">
                  <a:avLst/>
                </a:prstGeom>
                <a:solidFill>
                  <a:srgbClr val="4C94B8"/>
                </a:solidFill>
                <a:ln w="9525" algn="in">
                  <a:noFill/>
                  <a:miter lim="800000"/>
                  <a:headEnd/>
                  <a:tailEnd/>
                </a:ln>
                <a:effectLst/>
              </p:spPr>
            </p:pic>
          </p:grpSp>
          <p:sp>
            <p:nvSpPr>
              <p:cNvPr id="1323" name="Rectangle 299"/>
              <p:cNvSpPr>
                <a:spLocks noChangeArrowheads="1"/>
              </p:cNvSpPr>
              <p:nvPr/>
            </p:nvSpPr>
            <p:spPr bwMode="auto">
              <a:xfrm>
                <a:off x="108863194" y="108894560"/>
                <a:ext cx="2661285" cy="2585085"/>
              </a:xfrm>
              <a:prstGeom prst="rect">
                <a:avLst/>
              </a:prstGeom>
              <a:solidFill>
                <a:srgbClr val="FFFFFF"/>
              </a:solidFill>
              <a:ln w="12700" algn="ctr">
                <a:solidFill>
                  <a:srgbClr val="006699"/>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grpSp>
      <p:sp>
        <p:nvSpPr>
          <p:cNvPr id="1324" name="Text Box 300"/>
          <p:cNvSpPr txBox="1">
            <a:spLocks noChangeArrowheads="1" noChangeShapeType="1"/>
          </p:cNvSpPr>
          <p:nvPr/>
        </p:nvSpPr>
        <p:spPr bwMode="auto">
          <a:xfrm>
            <a:off x="663308" y="3357562"/>
            <a:ext cx="7834579" cy="300038"/>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00"/>
                </a:solidFill>
                <a:effectLst/>
                <a:latin typeface="Copperplate Gothic Light" pitchFamily="34" charset="0"/>
                <a:cs typeface="Arial" pitchFamily="34" charset="0"/>
              </a:rPr>
              <a:t>is awarded to</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25" name="Text Box 301"/>
          <p:cNvSpPr txBox="1">
            <a:spLocks noChangeArrowheads="1" noChangeShapeType="1"/>
          </p:cNvSpPr>
          <p:nvPr/>
        </p:nvSpPr>
        <p:spPr bwMode="auto">
          <a:xfrm>
            <a:off x="663308" y="1682750"/>
            <a:ext cx="7834579" cy="9144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Copperplate Gothic Light" pitchFamily="34" charset="0"/>
                <a:cs typeface="Arial" pitchFamily="34" charset="0"/>
              </a:rPr>
              <a:t>Hazard</a:t>
            </a:r>
            <a:r>
              <a:rPr kumimoji="0" lang="en-US" sz="2400" b="0" i="0" u="none" strike="noStrike" cap="none" normalizeH="0" dirty="0">
                <a:ln>
                  <a:noFill/>
                </a:ln>
                <a:solidFill>
                  <a:srgbClr val="000000"/>
                </a:solidFill>
                <a:effectLst/>
                <a:latin typeface="Copperplate Gothic Light" pitchFamily="34" charset="0"/>
                <a:cs typeface="Arial" pitchFamily="34" charset="0"/>
              </a:rPr>
              <a:t> Communication / GHS </a:t>
            </a:r>
            <a:r>
              <a:rPr kumimoji="0" lang="en-US" sz="2400" b="0" i="0" u="none" strike="noStrike" cap="none" normalizeH="0" dirty="0" err="1">
                <a:ln>
                  <a:noFill/>
                </a:ln>
                <a:solidFill>
                  <a:srgbClr val="000000"/>
                </a:solidFill>
                <a:effectLst/>
                <a:latin typeface="Copperplate Gothic Light" pitchFamily="34" charset="0"/>
                <a:cs typeface="Arial" pitchFamily="34" charset="0"/>
              </a:rPr>
              <a:t>Hazcom</a:t>
            </a:r>
            <a:r>
              <a:rPr kumimoji="0" lang="en-US" sz="2400" b="0" i="0" u="none" strike="noStrike" cap="none" normalizeH="0" dirty="0">
                <a:ln>
                  <a:noFill/>
                </a:ln>
                <a:solidFill>
                  <a:srgbClr val="000000"/>
                </a:solidFill>
                <a:effectLst/>
                <a:latin typeface="Copperplate Gothic Light" pitchFamily="34" charset="0"/>
                <a:cs typeface="Arial" pitchFamily="34" charset="0"/>
              </a:rPr>
              <a:t> </a:t>
            </a:r>
            <a:endParaRPr kumimoji="0" lang="en-US" sz="2400" b="0" i="0" u="none" strike="noStrike" cap="none" normalizeH="0" baseline="0" dirty="0">
              <a:ln>
                <a:noFill/>
              </a:ln>
              <a:solidFill>
                <a:srgbClr val="000000"/>
              </a:solidFill>
              <a:effectLst/>
              <a:latin typeface="Copperplate Gothic Light"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26" name="Text Box 302"/>
          <p:cNvSpPr txBox="1">
            <a:spLocks noChangeArrowheads="1" noChangeShapeType="1"/>
          </p:cNvSpPr>
          <p:nvPr/>
        </p:nvSpPr>
        <p:spPr bwMode="auto">
          <a:xfrm>
            <a:off x="663308" y="874712"/>
            <a:ext cx="7834579" cy="8001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a:ln>
                  <a:noFill/>
                </a:ln>
                <a:solidFill>
                  <a:srgbClr val="000000"/>
                </a:solidFill>
                <a:effectLst/>
                <a:latin typeface="Copperplate Gothic Light" pitchFamily="34" charset="0"/>
                <a:cs typeface="Arial" pitchFamily="34" charset="0"/>
              </a:rPr>
              <a:t>Certificate of Completion</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327" name="Text Box 303"/>
          <p:cNvSpPr txBox="1">
            <a:spLocks noChangeArrowheads="1" noChangeShapeType="1"/>
          </p:cNvSpPr>
          <p:nvPr/>
        </p:nvSpPr>
        <p:spPr bwMode="auto">
          <a:xfrm>
            <a:off x="663308" y="2603500"/>
            <a:ext cx="7834579" cy="4572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400" dirty="0">
                <a:solidFill>
                  <a:srgbClr val="000000"/>
                </a:solidFill>
                <a:latin typeface="Copperplate Gothic Light" pitchFamily="34" charset="0"/>
                <a:cs typeface="Arial" pitchFamily="34" charset="0"/>
              </a:rPr>
              <a:t>City</a:t>
            </a:r>
            <a:r>
              <a:rPr kumimoji="0" lang="en-US" sz="1400" b="0" i="0" u="none" strike="noStrike" cap="none" normalizeH="0" baseline="0" dirty="0">
                <a:ln>
                  <a:noFill/>
                </a:ln>
                <a:solidFill>
                  <a:srgbClr val="000000"/>
                </a:solidFill>
                <a:effectLst/>
                <a:latin typeface="Copperplate Gothic Light" pitchFamily="34" charset="0"/>
                <a:cs typeface="Arial" pitchFamily="34" charset="0"/>
              </a:rPr>
              <a:t>, State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28" name="Text Box 304"/>
          <p:cNvSpPr txBox="1">
            <a:spLocks noChangeArrowheads="1" noChangeShapeType="1"/>
          </p:cNvSpPr>
          <p:nvPr/>
        </p:nvSpPr>
        <p:spPr bwMode="auto">
          <a:xfrm>
            <a:off x="663308" y="3671887"/>
            <a:ext cx="7834579" cy="685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99"/>
                </a:solidFill>
                <a:effectLst/>
                <a:latin typeface="Lucida Calligraphy" pitchFamily="66" charset="0"/>
                <a:cs typeface="Arial" pitchFamily="34" charset="0"/>
              </a:rPr>
              <a:t>Name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1329" name="Text Box 305"/>
          <p:cNvSpPr txBox="1">
            <a:spLocks noChangeArrowheads="1" noChangeShapeType="1"/>
          </p:cNvSpPr>
          <p:nvPr/>
        </p:nvSpPr>
        <p:spPr bwMode="auto">
          <a:xfrm>
            <a:off x="663308" y="3054350"/>
            <a:ext cx="7834579" cy="300037"/>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Copperplate Gothic Bold" pitchFamily="34" charset="0"/>
                <a:cs typeface="Arial" pitchFamily="34" charset="0"/>
              </a:rPr>
              <a:t>Date: </a:t>
            </a:r>
            <a:r>
              <a:rPr lang="en-US" dirty="0">
                <a:solidFill>
                  <a:srgbClr val="000000"/>
                </a:solidFill>
                <a:latin typeface="Copperplate Gothic Bold" pitchFamily="34" charset="0"/>
                <a:cs typeface="Arial" pitchFamily="34" charset="0"/>
              </a:rPr>
              <a:t>mm</a:t>
            </a:r>
            <a:r>
              <a:rPr kumimoji="0" lang="en-US" sz="1800" b="0" i="0" u="none" strike="noStrike" cap="none" normalizeH="0" baseline="0" dirty="0">
                <a:ln>
                  <a:noFill/>
                </a:ln>
                <a:solidFill>
                  <a:srgbClr val="000000"/>
                </a:solidFill>
                <a:effectLst/>
                <a:latin typeface="Copperplate Gothic Bold" pitchFamily="34" charset="0"/>
                <a:cs typeface="Arial" pitchFamily="34" charset="0"/>
              </a:rPr>
              <a:t>/dd/</a:t>
            </a:r>
            <a:r>
              <a:rPr kumimoji="0" lang="en-US" sz="1800" b="0" i="0" u="none" strike="noStrike" cap="none" normalizeH="0" baseline="0" dirty="0" err="1">
                <a:ln>
                  <a:noFill/>
                </a:ln>
                <a:solidFill>
                  <a:srgbClr val="000000"/>
                </a:solidFill>
                <a:effectLst/>
                <a:latin typeface="Copperplate Gothic Bold" pitchFamily="34" charset="0"/>
                <a:cs typeface="Arial" pitchFamily="34" charset="0"/>
              </a:rPr>
              <a:t>yyyy</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1332" name="Picture 308" descr="PRISM Solutions TM FINAL 0310"/>
          <p:cNvPicPr>
            <a:picLocks noChangeAspect="1" noChangeArrowheads="1"/>
          </p:cNvPicPr>
          <p:nvPr/>
        </p:nvPicPr>
        <p:blipFill>
          <a:blip r:embed="rId3" cstate="print"/>
          <a:srcRect/>
          <a:stretch>
            <a:fillRect/>
          </a:stretch>
        </p:blipFill>
        <p:spPr bwMode="auto">
          <a:xfrm>
            <a:off x="3798596" y="4756150"/>
            <a:ext cx="1436980" cy="1216025"/>
          </a:xfrm>
          <a:prstGeom prst="rect">
            <a:avLst/>
          </a:prstGeom>
          <a:noFill/>
          <a:ln w="9525" algn="in">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lth\Shared\Corporate\Marketing\Images\Above the Clouds.jpg"/>
          <p:cNvPicPr>
            <a:picLocks noChangeAspect="1" noChangeArrowheads="1"/>
          </p:cNvPicPr>
          <p:nvPr/>
        </p:nvPicPr>
        <p:blipFill>
          <a:blip r:embed="rId3" cstate="print">
            <a:lum bright="12000"/>
          </a:blip>
          <a:srcRect l="8453" t="15948" b="15705"/>
          <a:stretch>
            <a:fillRect/>
          </a:stretch>
        </p:blipFill>
        <p:spPr bwMode="auto">
          <a:xfrm>
            <a:off x="0" y="0"/>
            <a:ext cx="9144000" cy="6858000"/>
          </a:xfrm>
          <a:prstGeom prst="rect">
            <a:avLst/>
          </a:prstGeom>
          <a:noFill/>
          <a:ln>
            <a:noFill/>
          </a:ln>
        </p:spPr>
      </p:pic>
      <p:sp>
        <p:nvSpPr>
          <p:cNvPr id="6" name="TextBox 5"/>
          <p:cNvSpPr txBox="1"/>
          <p:nvPr/>
        </p:nvSpPr>
        <p:spPr>
          <a:xfrm>
            <a:off x="0" y="1905000"/>
            <a:ext cx="9175898" cy="769441"/>
          </a:xfrm>
          <a:prstGeom prst="rect">
            <a:avLst/>
          </a:prstGeom>
          <a:noFill/>
        </p:spPr>
        <p:txBody>
          <a:bodyPr wrap="square" rtlCol="0">
            <a:spAutoFit/>
          </a:bodyPr>
          <a:lstStyle/>
          <a:p>
            <a:pPr algn="ctr"/>
            <a:r>
              <a:rPr lang="en-US" sz="4400" b="1" dirty="0">
                <a:solidFill>
                  <a:srgbClr val="FF0000"/>
                </a:solidFill>
                <a:latin typeface="Arial" pitchFamily="34" charset="0"/>
                <a:cs typeface="Arial" pitchFamily="34" charset="0"/>
              </a:rPr>
              <a:t>THANK YOU</a:t>
            </a:r>
          </a:p>
        </p:txBody>
      </p:sp>
      <p:sp>
        <p:nvSpPr>
          <p:cNvPr id="7" name="TextBox 6"/>
          <p:cNvSpPr txBox="1"/>
          <p:nvPr/>
        </p:nvSpPr>
        <p:spPr>
          <a:xfrm>
            <a:off x="-1" y="2876490"/>
            <a:ext cx="9144001" cy="400110"/>
          </a:xfrm>
          <a:prstGeom prst="rect">
            <a:avLst/>
          </a:prstGeom>
          <a:noFill/>
        </p:spPr>
        <p:txBody>
          <a:bodyPr wrap="square" rtlCol="0">
            <a:spAutoFit/>
          </a:bodyPr>
          <a:lstStyle/>
          <a:p>
            <a:pPr algn="ctr"/>
            <a:r>
              <a:rPr lang="en-US" sz="2000" spc="300" dirty="0">
                <a:solidFill>
                  <a:srgbClr val="FF0000"/>
                </a:solidFill>
                <a:latin typeface="Arial Narrow" pitchFamily="34" charset="0"/>
                <a:cs typeface="Arial" pitchFamily="34" charset="0"/>
              </a:rPr>
              <a:t>UNEQUALLED EXPERIENCE, INVALUABLE RESULTS.</a:t>
            </a:r>
          </a:p>
        </p:txBody>
      </p:sp>
      <p:sp>
        <p:nvSpPr>
          <p:cNvPr id="17" name="Rectangle 16"/>
          <p:cNvSpPr/>
          <p:nvPr/>
        </p:nvSpPr>
        <p:spPr>
          <a:xfrm>
            <a:off x="0" y="6541865"/>
            <a:ext cx="9144000" cy="316135"/>
          </a:xfrm>
          <a:prstGeom prst="rect">
            <a:avLst/>
          </a:prstGeom>
          <a:solidFill>
            <a:srgbClr val="E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7A7"/>
              </a:solidFill>
            </a:endParaRPr>
          </a:p>
        </p:txBody>
      </p:sp>
      <p:pic>
        <p:nvPicPr>
          <p:cNvPr id="18" name="Picture 4" descr="\\stealth\Shared\Corporate\Marketing\2013 MKT WIP\Branding\Colors &amp; Blocks\PRISM Orange_ Blocks.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520916"/>
            <a:ext cx="9144000" cy="2041810"/>
          </a:xfrm>
          <a:prstGeom prst="rect">
            <a:avLst/>
          </a:prstGeom>
          <a:noFill/>
        </p:spPr>
      </p:pic>
      <p:sp>
        <p:nvSpPr>
          <p:cNvPr id="14" name="Rectangle 13"/>
          <p:cNvSpPr/>
          <p:nvPr/>
        </p:nvSpPr>
        <p:spPr>
          <a:xfrm>
            <a:off x="2971799" y="682256"/>
            <a:ext cx="6190361"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9" name="Rectangle 18"/>
          <p:cNvSpPr/>
          <p:nvPr/>
        </p:nvSpPr>
        <p:spPr>
          <a:xfrm>
            <a:off x="-1" y="682256"/>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19200" y="304800"/>
            <a:ext cx="1431314" cy="1064311"/>
          </a:xfrm>
          <a:prstGeom prst="rect">
            <a:avLst/>
          </a:prstGeom>
        </p:spPr>
      </p:pic>
      <p:sp>
        <p:nvSpPr>
          <p:cNvPr id="11" name="TextBox 10"/>
          <p:cNvSpPr txBox="1"/>
          <p:nvPr/>
        </p:nvSpPr>
        <p:spPr>
          <a:xfrm>
            <a:off x="0" y="6611779"/>
            <a:ext cx="9163052" cy="246221"/>
          </a:xfrm>
          <a:prstGeom prst="rect">
            <a:avLst/>
          </a:prstGeom>
          <a:noFill/>
        </p:spPr>
        <p:txBody>
          <a:bodyPr wrap="square" rtlCol="0">
            <a:spAutoFit/>
          </a:bodyPr>
          <a:lstStyle/>
          <a:p>
            <a:pPr algn="ctr"/>
            <a:r>
              <a:rPr lang="en-US" sz="1000" spc="300" dirty="0">
                <a:solidFill>
                  <a:schemeClr val="bg1"/>
                </a:solidFill>
                <a:latin typeface="Arial Narrow" pitchFamily="34" charset="0"/>
                <a:cs typeface="Arial" pitchFamily="34" charset="0"/>
              </a:rPr>
              <a:t>©2020 PROFESSIONAL RESOURCES IN SYSTEM MANAGEMENT, LLC  |  PROPRIETARY &amp; CONFIDENTIAL</a:t>
            </a:r>
          </a:p>
        </p:txBody>
      </p:sp>
    </p:spTree>
    <p:extLst>
      <p:ext uri="{BB962C8B-B14F-4D97-AF65-F5344CB8AC3E}">
        <p14:creationId xmlns:p14="http://schemas.microsoft.com/office/powerpoint/2010/main" val="10494240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84E00B220DAC4597C627526392994B" ma:contentTypeVersion="12" ma:contentTypeDescription="Create a new document." ma:contentTypeScope="" ma:versionID="6cd7a342c68358a068f4213eb2b7e98d">
  <xsd:schema xmlns:xsd="http://www.w3.org/2001/XMLSchema" xmlns:xs="http://www.w3.org/2001/XMLSchema" xmlns:p="http://schemas.microsoft.com/office/2006/metadata/properties" xmlns:ns2="396ee8ad-1bb1-4647-a38a-c7681ecec34c" xmlns:ns3="df3c39bd-1906-40f5-8b5f-a36e0185b0b3" targetNamespace="http://schemas.microsoft.com/office/2006/metadata/properties" ma:root="true" ma:fieldsID="c29213d9bf96535d4937ba1be766b313" ns2:_="" ns3:_="">
    <xsd:import namespace="396ee8ad-1bb1-4647-a38a-c7681ecec34c"/>
    <xsd:import namespace="df3c39bd-1906-40f5-8b5f-a36e0185b0b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6ee8ad-1bb1-4647-a38a-c7681ecec3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f3c39bd-1906-40f5-8b5f-a36e0185b0b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B04FCF-0F8D-4C51-B311-C3A03EE1170E}">
  <ds:schemaRefs>
    <ds:schemaRef ds:uri="http://schemas.microsoft.com/sharepoint/v3/contenttype/forms"/>
  </ds:schemaRefs>
</ds:datastoreItem>
</file>

<file path=customXml/itemProps2.xml><?xml version="1.0" encoding="utf-8"?>
<ds:datastoreItem xmlns:ds="http://schemas.openxmlformats.org/officeDocument/2006/customXml" ds:itemID="{FD094DF6-8359-4EF5-A260-328D9E6C83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6ee8ad-1bb1-4647-a38a-c7681ecec34c"/>
    <ds:schemaRef ds:uri="df3c39bd-1906-40f5-8b5f-a36e0185b0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DBE123-4E5A-449C-BC00-E2F120DC4AF0}">
  <ds:schemaRefs>
    <ds:schemaRef ds:uri="http://purl.org/dc/elements/1.1/"/>
    <ds:schemaRef ds:uri="396ee8ad-1bb1-4647-a38a-c7681ecec34c"/>
    <ds:schemaRef ds:uri="http://purl.org/dc/terms/"/>
    <ds:schemaRef ds:uri="http://www.w3.org/XML/1998/namespace"/>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df3c39bd-1906-40f5-8b5f-a36e0185b0b3"/>
  </ds:schemaRefs>
</ds:datastoreItem>
</file>

<file path=docProps/app.xml><?xml version="1.0" encoding="utf-8"?>
<Properties xmlns="http://schemas.openxmlformats.org/officeDocument/2006/extended-properties" xmlns:vt="http://schemas.openxmlformats.org/officeDocument/2006/docPropsVTypes">
  <TotalTime>9844</TotalTime>
  <Words>1152</Words>
  <Application>Microsoft Office PowerPoint</Application>
  <PresentationFormat>On-screen Show (4:3)</PresentationFormat>
  <Paragraphs>154</Paragraphs>
  <Slides>9</Slides>
  <Notes>8</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Arial</vt:lpstr>
      <vt:lpstr>Arial Narrow</vt:lpstr>
      <vt:lpstr>Calibri</vt:lpstr>
      <vt:lpstr>Copperplate Gothic Bold</vt:lpstr>
      <vt:lpstr>Copperplate Gothic Light</vt:lpstr>
      <vt:lpstr>Lucida Calligraphy</vt:lpstr>
      <vt:lpstr>Myriad Pro Cond</vt:lpstr>
      <vt:lpstr>Tahoma</vt:lpstr>
      <vt:lpstr>Wingdings</vt:lpstr>
      <vt:lpstr>1_Office Theme</vt:lpstr>
      <vt:lpstr>Custom Design</vt:lpstr>
      <vt:lpstr>PowerPoint Presentation</vt:lpstr>
      <vt:lpstr>Hazard Communication </vt:lpstr>
      <vt:lpstr>Hazcom</vt:lpstr>
      <vt:lpstr>PowerPoint Presentation</vt:lpstr>
      <vt:lpstr>SDS Format:  16 headings</vt:lpstr>
      <vt:lpstr>PowerPoint Presentation</vt:lpstr>
      <vt:lpstr>   </vt:lpstr>
      <vt:lpstr>PowerPoint Presentation</vt:lpstr>
      <vt:lpstr>PowerPoint Presentation</vt:lpstr>
    </vt:vector>
  </TitlesOfParts>
  <Company>argus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Quantz</dc:creator>
  <cp:lastModifiedBy>Susan Cadwallader</cp:lastModifiedBy>
  <cp:revision>502</cp:revision>
  <cp:lastPrinted>2012-04-10T15:40:11Z</cp:lastPrinted>
  <dcterms:created xsi:type="dcterms:W3CDTF">2012-03-14T15:01:57Z</dcterms:created>
  <dcterms:modified xsi:type="dcterms:W3CDTF">2021-01-12T16:58:08Z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0x0101009C84E00B220DAC4597C627526392994B</vt:lpwstr>
  </property>
</Properties>
</file>